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4"/>
    <p:sldMasterId id="2147483669" r:id="rId5"/>
    <p:sldMasterId id="2147483725" r:id="rId6"/>
  </p:sldMasterIdLst>
  <p:notesMasterIdLst>
    <p:notesMasterId r:id="rId26"/>
  </p:notesMasterIdLst>
  <p:sldIdLst>
    <p:sldId id="2147374589" r:id="rId7"/>
    <p:sldId id="531" r:id="rId8"/>
    <p:sldId id="2141411339" r:id="rId9"/>
    <p:sldId id="282" r:id="rId10"/>
    <p:sldId id="283" r:id="rId11"/>
    <p:sldId id="290" r:id="rId12"/>
    <p:sldId id="2141411319" r:id="rId13"/>
    <p:sldId id="285" r:id="rId14"/>
    <p:sldId id="2141411322" r:id="rId15"/>
    <p:sldId id="2141411323" r:id="rId16"/>
    <p:sldId id="2141411324" r:id="rId17"/>
    <p:sldId id="2141411325" r:id="rId18"/>
    <p:sldId id="2141411326" r:id="rId19"/>
    <p:sldId id="2141411337" r:id="rId20"/>
    <p:sldId id="2141411329" r:id="rId21"/>
    <p:sldId id="2141411338" r:id="rId22"/>
    <p:sldId id="276" r:id="rId23"/>
    <p:sldId id="281" r:id="rId24"/>
    <p:sldId id="2141411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557"/>
    <a:srgbClr val="FF9900"/>
    <a:srgbClr val="59CBE8"/>
    <a:srgbClr val="FF0066"/>
    <a:srgbClr val="99FFCC"/>
    <a:srgbClr val="0076A9"/>
    <a:srgbClr val="FFB648"/>
    <a:srgbClr val="008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4046" autoAdjust="0"/>
  </p:normalViewPr>
  <p:slideViewPr>
    <p:cSldViewPr snapToGrid="0">
      <p:cViewPr varScale="1">
        <p:scale>
          <a:sx n="65" d="100"/>
          <a:sy n="65" d="100"/>
        </p:scale>
        <p:origin x="63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9DC25ED3-09EF-4970-AE60-19F15B4FEF37}"/>
    <pc:docChg chg="delSld modSld">
      <pc:chgData name="Svinka, Jasmin" userId="fc00b233-c2fc-4584-be36-8c6a4d19bf9c" providerId="ADAL" clId="{9DC25ED3-09EF-4970-AE60-19F15B4FEF37}" dt="2023-06-14T06:35:00.507" v="9" actId="47"/>
      <pc:docMkLst>
        <pc:docMk/>
      </pc:docMkLst>
      <pc:sldChg chg="addSp modSp mod">
        <pc:chgData name="Svinka, Jasmin" userId="fc00b233-c2fc-4584-be36-8c6a4d19bf9c" providerId="ADAL" clId="{9DC25ED3-09EF-4970-AE60-19F15B4FEF37}" dt="2023-06-14T06:33:09.293" v="8" actId="404"/>
        <pc:sldMkLst>
          <pc:docMk/>
          <pc:sldMk cId="4087133599" sldId="2147374589"/>
        </pc:sldMkLst>
        <pc:spChg chg="add mod">
          <ac:chgData name="Svinka, Jasmin" userId="fc00b233-c2fc-4584-be36-8c6a4d19bf9c" providerId="ADAL" clId="{9DC25ED3-09EF-4970-AE60-19F15B4FEF37}" dt="2023-06-14T06:33:09.293" v="8" actId="404"/>
          <ac:spMkLst>
            <pc:docMk/>
            <pc:sldMk cId="4087133599" sldId="2147374589"/>
            <ac:spMk id="5" creationId="{651147E6-8C83-807E-C884-BD2796DC9E3A}"/>
          </ac:spMkLst>
        </pc:spChg>
      </pc:sldChg>
      <pc:sldChg chg="del">
        <pc:chgData name="Svinka, Jasmin" userId="fc00b233-c2fc-4584-be36-8c6a4d19bf9c" providerId="ADAL" clId="{9DC25ED3-09EF-4970-AE60-19F15B4FEF37}" dt="2023-06-14T06:35:00.507" v="9" actId="47"/>
        <pc:sldMkLst>
          <pc:docMk/>
          <pc:sldMk cId="2390466515" sldId="21474694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0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8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kumimoji="1" lang="en-US" altLang="ja-JP" sz="2000" dirty="0">
              <a:solidFill>
                <a:srgbClr val="0076A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solidFill>
                <a:srgbClr val="002557"/>
              </a:solidFill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9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solidFill>
                <a:srgbClr val="002557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6255134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5193"/>
      </p:ext>
    </p:extLst>
  </p:cSld>
  <p:clrMapOvr>
    <a:masterClrMapping/>
  </p:clrMapOvr>
  <p:transition>
    <p:fade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3323"/>
      </p:ext>
    </p:extLst>
  </p:cSld>
  <p:clrMapOvr>
    <a:masterClrMapping/>
  </p:clrMapOvr>
  <p:transition>
    <p:fade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83347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80607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34511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45075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0954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20504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02922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4884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8873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2618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2788683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09462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0993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33080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26149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27984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23673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7586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518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89104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754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2369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685606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68641"/>
      </p:ext>
    </p:extLst>
  </p:cSld>
  <p:clrMapOvr>
    <a:masterClrMapping/>
  </p:clrMapOvr>
  <p:transition>
    <p:fade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0647"/>
      </p:ext>
    </p:extLst>
  </p:cSld>
  <p:clrMapOvr>
    <a:masterClrMapping/>
  </p:clrMapOvr>
  <p:transition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84726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6893"/>
      </p:ext>
    </p:extLst>
  </p:cSld>
  <p:clrMapOvr>
    <a:masterClrMapping/>
  </p:clrMapOvr>
  <p:transition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2221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9073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1539"/>
      </p:ext>
    </p:extLst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934686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2059"/>
      </p:ext>
    </p:extLst>
  </p:cSld>
  <p:clrMapOvr>
    <a:masterClrMapping/>
  </p:clrMapOvr>
  <p:transition>
    <p:fade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45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111939"/>
      </p:ext>
    </p:extLst>
  </p:cSld>
  <p:clrMapOvr>
    <a:masterClrMapping/>
  </p:clrMapOvr>
  <p:transition>
    <p:fade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14134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60317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538123"/>
      </p:ext>
    </p:extLst>
  </p:cSld>
  <p:clrMapOvr>
    <a:masterClrMapping/>
  </p:clrMapOvr>
  <p:transition>
    <p:fade/>
  </p:transition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045250"/>
      </p:ext>
    </p:extLst>
  </p:cSld>
  <p:clrMapOvr>
    <a:masterClrMapping/>
  </p:clrMapOvr>
  <p:transition>
    <p:fade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447004595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583062"/>
      </p:ext>
    </p:extLst>
  </p:cSld>
  <p:clrMapOvr>
    <a:masterClrMapping/>
  </p:clrMapOvr>
  <p:transition>
    <p:fade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310328"/>
      </p:ext>
    </p:extLst>
  </p:cSld>
  <p:clrMapOvr>
    <a:masterClrMapping/>
  </p:clrMapOvr>
  <p:transition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02B002-7EA2-28F2-E282-7305E96DF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9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521186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617495"/>
      </p:ext>
    </p:extLst>
  </p:cSld>
  <p:clrMapOvr>
    <a:masterClrMapping/>
  </p:clrMapOvr>
  <p:transition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95250"/>
      </p:ext>
    </p:extLst>
  </p:cSld>
  <p:clrMapOvr>
    <a:masterClrMapping/>
  </p:clrMapOvr>
  <p:transition>
    <p:fade/>
  </p:transition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54509"/>
      </p:ext>
    </p:extLst>
  </p:cSld>
  <p:clrMapOvr>
    <a:masterClrMapping/>
  </p:clrMapOvr>
  <p:transition>
    <p:fade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250308"/>
      </p:ext>
    </p:extLst>
  </p:cSld>
  <p:clrMapOvr>
    <a:masterClrMapping/>
  </p:clrMapOvr>
  <p:transition>
    <p:fade/>
  </p:transition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278873"/>
      </p:ext>
    </p:extLst>
  </p:cSld>
  <p:clrMapOvr>
    <a:masterClrMapping/>
  </p:clrMapOvr>
  <p:transition>
    <p:fade/>
  </p:transition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190"/>
      </p:ext>
    </p:extLst>
  </p:cSld>
  <p:clrMapOvr>
    <a:masterClrMapping/>
  </p:clrMapOvr>
  <p:transition>
    <p:fade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04630"/>
      </p:ext>
    </p:extLst>
  </p:cSld>
  <p:clrMapOvr>
    <a:masterClrMapping/>
  </p:clrMapOvr>
  <p:transition>
    <p:fade/>
  </p:transition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576013"/>
      </p:ext>
    </p:extLst>
  </p:cSld>
  <p:clrMapOvr>
    <a:masterClrMapping/>
  </p:clrMapOvr>
  <p:transition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06106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57830"/>
      </p:ext>
    </p:extLst>
  </p:cSld>
  <p:clrMapOvr>
    <a:masterClrMapping/>
  </p:clrMapOvr>
  <p:transition>
    <p:fade/>
  </p:transition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86200"/>
            <a:ext cx="8534400" cy="175260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8176886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5266819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3227718"/>
            <a:ext cx="12192000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493185" y="450851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1307044" y="157668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824330" y="26925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7356345" y="4933255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4907130" y="3797424"/>
            <a:ext cx="4109065" cy="864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10140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30" y="0"/>
            <a:ext cx="10974916" cy="1011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714902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931718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36913"/>
            <a:ext cx="5384800" cy="3705275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36913"/>
            <a:ext cx="5384800" cy="37052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3392" y="1268761"/>
            <a:ext cx="10945216" cy="1080120"/>
          </a:xfr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2818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2270294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628775"/>
            <a:ext cx="11040533" cy="4679951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9311250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12532826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984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177"/>
      </p:ext>
    </p:extLst>
  </p:cSld>
  <p:clrMapOvr>
    <a:masterClrMapping/>
  </p:clrMapOvr>
  <p:transition>
    <p:fade/>
  </p:transition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2355383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0811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7163"/>
            <a:ext cx="10972800" cy="2406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7485" y="23150"/>
            <a:ext cx="10974916" cy="101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983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284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0" y="6324600"/>
            <a:ext cx="6096000" cy="533400"/>
          </a:xfrm>
        </p:spPr>
        <p:txBody>
          <a:bodyPr anchor="b"/>
          <a:lstStyle>
            <a:lvl1pPr algn="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93419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0"/>
            <a:ext cx="28448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2133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2133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465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8800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03812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20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4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1264"/>
      </p:ext>
    </p:extLst>
  </p:cSld>
  <p:clrMapOvr>
    <a:masterClrMapping/>
  </p:clrMapOvr>
  <p:transition>
    <p:fade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7294"/>
      </p:ext>
    </p:extLst>
  </p:cSld>
  <p:clrMapOvr>
    <a:masterClrMapping/>
  </p:clrMapOvr>
  <p:transition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B002CE-B620-2951-6C2C-F4BAF2BA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10324F-8647-22E1-EBA1-D0C02FD0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B939-80F8-F77B-251D-98CF5898D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4" r:id="rId54"/>
  </p:sldLayoutIdLst>
  <p:transition>
    <p:fade/>
  </p:transition>
  <p:hf hdr="0" dt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2" pos="1260">
          <p15:clr>
            <a:srgbClr val="F26B43"/>
          </p15:clr>
        </p15:guide>
        <p15:guide id="3" orient="horz" pos="1770">
          <p15:clr>
            <a:srgbClr val="F26B43"/>
          </p15:clr>
        </p15:guide>
        <p15:guide id="4" orient="horz" pos="473">
          <p15:clr>
            <a:srgbClr val="F26B43"/>
          </p15:clr>
        </p15:guide>
        <p15:guide id="5" orient="horz" pos="1252">
          <p15:clr>
            <a:srgbClr val="F26B43"/>
          </p15:clr>
        </p15:guide>
        <p15:guide id="6" orient="horz" pos="2548">
          <p15:clr>
            <a:srgbClr val="F26B43"/>
          </p15:clr>
        </p15:guide>
        <p15:guide id="7" orient="horz" pos="3066">
          <p15:clr>
            <a:srgbClr val="F26B43"/>
          </p15:clr>
        </p15:guide>
        <p15:guide id="8" orient="horz" pos="3844">
          <p15:clr>
            <a:srgbClr val="F26B43"/>
          </p15:clr>
        </p15:guide>
        <p15:guide id="9" orient="horz" pos="1510">
          <p15:clr>
            <a:srgbClr val="5ACBF0"/>
          </p15:clr>
        </p15:guide>
        <p15:guide id="10" orient="horz" pos="2808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13" pos="2034">
          <p15:clr>
            <a:srgbClr val="F26B43"/>
          </p15:clr>
        </p15:guide>
        <p15:guide id="14" pos="2568">
          <p15:clr>
            <a:srgbClr val="F26B43"/>
          </p15:clr>
        </p15:guide>
        <p15:guide id="15" pos="3322">
          <p15:clr>
            <a:srgbClr val="F26B43"/>
          </p15:clr>
        </p15:guide>
        <p15:guide id="16" pos="3838">
          <p15:clr>
            <a:srgbClr val="F26B43"/>
          </p15:clr>
        </p15:guide>
        <p15:guide id="17" pos="4612">
          <p15:clr>
            <a:srgbClr val="F26B43"/>
          </p15:clr>
        </p15:guide>
        <p15:guide id="18" pos="5128">
          <p15:clr>
            <a:srgbClr val="F26B43"/>
          </p15:clr>
        </p15:guide>
        <p15:guide id="19" pos="5902">
          <p15:clr>
            <a:srgbClr val="F26B43"/>
          </p15:clr>
        </p15:guide>
        <p15:guide id="20" pos="6418">
          <p15:clr>
            <a:srgbClr val="F26B43"/>
          </p15:clr>
        </p15:guide>
        <p15:guide id="21" pos="7192">
          <p15:clr>
            <a:srgbClr val="F26B43"/>
          </p15:clr>
        </p15:guide>
        <p15:guide id="22" pos="744">
          <p15:clr>
            <a:srgbClr val="F26B43"/>
          </p15:clr>
        </p15:guide>
        <p15:guide id="23" pos="2292">
          <p15:clr>
            <a:srgbClr val="5ACBF0"/>
          </p15:clr>
        </p15:guide>
        <p15:guide id="24" pos="1002">
          <p15:clr>
            <a:srgbClr val="5ACBF0"/>
          </p15:clr>
        </p15:guide>
        <p15:guide id="25" pos="3582">
          <p15:clr>
            <a:srgbClr val="5ACBF0"/>
          </p15:clr>
        </p15:guide>
        <p15:guide id="26" pos="4870">
          <p15:clr>
            <a:srgbClr val="5ACBF0"/>
          </p15:clr>
        </p15:guide>
        <p15:guide id="27" pos="6160">
          <p15:clr>
            <a:srgbClr val="5ACBF0"/>
          </p15:clr>
        </p15:guide>
        <p15:guide id="28" pos="7440">
          <p15:clr>
            <a:srgbClr val="5ACBF0"/>
          </p15:clr>
        </p15:guide>
        <p15:guide id="29" pos="486">
          <p15:clr>
            <a:srgbClr val="A4A3A4"/>
          </p15:clr>
        </p15:guide>
        <p15:guide id="30" pos="1518">
          <p15:clr>
            <a:srgbClr val="A4A3A4"/>
          </p15:clr>
        </p15:guide>
        <p15:guide id="31" pos="1776">
          <p15:clr>
            <a:srgbClr val="A4A3A4"/>
          </p15:clr>
        </p15:guide>
        <p15:guide id="32" pos="2808">
          <p15:clr>
            <a:srgbClr val="A4A3A4"/>
          </p15:clr>
        </p15:guide>
        <p15:guide id="33" pos="3066">
          <p15:clr>
            <a:srgbClr val="A4A3A4"/>
          </p15:clr>
        </p15:guide>
        <p15:guide id="34" pos="4096">
          <p15:clr>
            <a:srgbClr val="A4A3A4"/>
          </p15:clr>
        </p15:guide>
        <p15:guide id="35" pos="4368">
          <p15:clr>
            <a:srgbClr val="A4A3A4"/>
          </p15:clr>
        </p15:guide>
        <p15:guide id="36" pos="5386">
          <p15:clr>
            <a:srgbClr val="A4A3A4"/>
          </p15:clr>
        </p15:guide>
        <p15:guide id="37" pos="5644">
          <p15:clr>
            <a:srgbClr val="A4A3A4"/>
          </p15:clr>
        </p15:guide>
        <p15:guide id="38" pos="6676">
          <p15:clr>
            <a:srgbClr val="A4A3A4"/>
          </p15:clr>
        </p15:guide>
        <p15:guide id="39" pos="6934">
          <p15:clr>
            <a:srgbClr val="A4A3A4"/>
          </p15:clr>
        </p15:guide>
        <p15:guide id="40" orient="horz" pos="744">
          <p15:clr>
            <a:srgbClr val="A4A3A4"/>
          </p15:clr>
        </p15:guide>
        <p15:guide id="41" orient="horz" pos="992">
          <p15:clr>
            <a:srgbClr val="A4A3A4"/>
          </p15:clr>
        </p15:guide>
        <p15:guide id="42" orient="horz" pos="2030">
          <p15:clr>
            <a:srgbClr val="A4A3A4"/>
          </p15:clr>
        </p15:guide>
        <p15:guide id="43" orient="horz" pos="2288">
          <p15:clr>
            <a:srgbClr val="A4A3A4"/>
          </p15:clr>
        </p15:guide>
        <p15:guide id="44" orient="horz" pos="3326">
          <p15:clr>
            <a:srgbClr val="A4A3A4"/>
          </p15:clr>
        </p15:guide>
        <p15:guide id="45" orient="horz" pos="3584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48683" y="3223397"/>
            <a:ext cx="12240683" cy="4205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2133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44624"/>
            <a:ext cx="10974916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4" y="15335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44672" y="1089344"/>
            <a:ext cx="12000000" cy="5436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sz="2400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2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9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BB8EA42-CD00-BEEF-8FC1-5ECA41389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3113" y="906462"/>
            <a:ext cx="10645775" cy="24622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The primary endpoint analysis of SCARLET study: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 single-arm, phase II study of sotorasib plus carboplatin-pemetrexed in advanced non-squamous, non-small cell lung cancer patients with KRAS G12C mutation: WJOG14821L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192B73-5B6D-DAEA-6275-79B973A46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1694" y="4498975"/>
            <a:ext cx="10488613" cy="4270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1800" b="0" dirty="0"/>
              <a:t>Shinya Sakata</a:t>
            </a:r>
            <a:r>
              <a:rPr lang="en-US" altLang="ja-JP" sz="1800" b="0" baseline="30000" dirty="0"/>
              <a:t>1</a:t>
            </a:r>
            <a:r>
              <a:rPr lang="en-US" altLang="ja-JP" sz="1800" b="0" dirty="0"/>
              <a:t>, </a:t>
            </a:r>
            <a:r>
              <a:rPr lang="en-US" altLang="ja-JP" sz="1800" b="0" u="sng" dirty="0"/>
              <a:t>Hiroaki Akamatsu</a:t>
            </a:r>
            <a:r>
              <a:rPr lang="en-US" altLang="ja-JP" sz="1800" b="0" u="sng" baseline="30000" dirty="0"/>
              <a:t>2</a:t>
            </a:r>
            <a:r>
              <a:rPr lang="en-US" altLang="ja-JP" sz="1800" b="0" u="sng" dirty="0"/>
              <a:t>,</a:t>
            </a:r>
            <a:r>
              <a:rPr lang="en-US" altLang="ja-JP" sz="1800" b="0" dirty="0"/>
              <a:t> Koichi Azuma</a:t>
            </a:r>
            <a:r>
              <a:rPr lang="en-US" altLang="ja-JP" sz="1800" b="0" baseline="30000" dirty="0"/>
              <a:t>3</a:t>
            </a:r>
            <a:r>
              <a:rPr lang="en-US" altLang="ja-JP" sz="1800" b="0" dirty="0"/>
              <a:t>, </a:t>
            </a:r>
            <a:r>
              <a:rPr lang="en-US" altLang="ja-JP" sz="1800" b="0" dirty="0" err="1"/>
              <a:t>Takehiro</a:t>
            </a:r>
            <a:r>
              <a:rPr lang="en-US" altLang="ja-JP" sz="1800" b="0" dirty="0"/>
              <a:t> Uemura</a:t>
            </a:r>
            <a:r>
              <a:rPr lang="en-US" altLang="ja-JP" sz="1800" b="0" baseline="30000" dirty="0"/>
              <a:t>4</a:t>
            </a:r>
            <a:r>
              <a:rPr lang="en-US" altLang="ja-JP" sz="1800" b="0" dirty="0"/>
              <a:t>, Yuko Tsuchiya-Kawano</a:t>
            </a:r>
            <a:r>
              <a:rPr lang="en-US" altLang="ja-JP" sz="1800" b="0" baseline="30000" dirty="0"/>
              <a:t>5</a:t>
            </a:r>
            <a:r>
              <a:rPr lang="en-US" altLang="ja-JP" sz="1800" b="0" dirty="0"/>
              <a:t>,  Hiroshige Yoshioka</a:t>
            </a:r>
            <a:r>
              <a:rPr lang="en-US" altLang="ja-JP" sz="1800" b="0" baseline="30000" dirty="0"/>
              <a:t>6</a:t>
            </a:r>
            <a:r>
              <a:rPr lang="en-US" altLang="ja-JP" sz="1800" b="0" dirty="0"/>
              <a:t>, </a:t>
            </a:r>
            <a:r>
              <a:rPr lang="en-US" altLang="ja-JP" sz="1800" b="0" dirty="0" err="1"/>
              <a:t>Mitsuo</a:t>
            </a:r>
            <a:r>
              <a:rPr lang="en-US" altLang="ja-JP" sz="1800" b="0" dirty="0"/>
              <a:t> Osuga</a:t>
            </a:r>
            <a:r>
              <a:rPr lang="en-US" altLang="ja-JP" sz="1800" b="0" baseline="30000" dirty="0"/>
              <a:t>2</a:t>
            </a:r>
            <a:r>
              <a:rPr lang="en-US" altLang="ja-JP" sz="1800" b="0" dirty="0"/>
              <a:t>, Yasuhiro Koh</a:t>
            </a:r>
            <a:r>
              <a:rPr lang="en-US" altLang="ja-JP" sz="1800" b="0" baseline="30000" dirty="0"/>
              <a:t>2</a:t>
            </a:r>
            <a:r>
              <a:rPr lang="en-US" altLang="ja-JP" sz="1800" b="0" dirty="0"/>
              <a:t>, Satoshi Morita</a:t>
            </a:r>
            <a:r>
              <a:rPr lang="en-US" altLang="ja-JP" sz="1800" b="0" baseline="30000" dirty="0"/>
              <a:t>7</a:t>
            </a:r>
            <a:r>
              <a:rPr lang="en-US" altLang="ja-JP" sz="1800" b="0" dirty="0"/>
              <a:t>, Nobuyuki Yamamoto</a:t>
            </a:r>
            <a:r>
              <a:rPr lang="en-US" altLang="ja-JP" sz="1800" b="0" baseline="30000" dirty="0"/>
              <a:t>2</a:t>
            </a:r>
            <a:endParaRPr lang="en-US" altLang="ja-JP" sz="1800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C1BE0C-6D0A-2E01-0200-FBE0C7F2E1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9038" y="5524500"/>
            <a:ext cx="9813925" cy="4270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aseline="30000" dirty="0"/>
              <a:t>1</a:t>
            </a:r>
            <a:r>
              <a:rPr lang="en-US" sz="1400" dirty="0"/>
              <a:t>Kumamoto University Hospital, </a:t>
            </a:r>
            <a:r>
              <a:rPr lang="en-US" sz="1400" baseline="30000" dirty="0"/>
              <a:t>2</a:t>
            </a:r>
            <a:r>
              <a:rPr lang="en-US" sz="1400" dirty="0"/>
              <a:t>Wakayama Medical University, </a:t>
            </a:r>
            <a:r>
              <a:rPr lang="en-US" sz="1400" baseline="30000" dirty="0"/>
              <a:t>3</a:t>
            </a:r>
            <a:r>
              <a:rPr lang="en-US" sz="1400" dirty="0"/>
              <a:t>Kurume University School of Medicine, </a:t>
            </a:r>
            <a:r>
              <a:rPr lang="en-US" sz="1400" baseline="30000" dirty="0"/>
              <a:t>4</a:t>
            </a:r>
            <a:r>
              <a:rPr lang="en-US" sz="1400" dirty="0"/>
              <a:t>Nagoya City University Graduate School of Medical Sciences, </a:t>
            </a:r>
            <a:r>
              <a:rPr lang="en-US" sz="1400" baseline="30000" dirty="0"/>
              <a:t>5</a:t>
            </a:r>
            <a:r>
              <a:rPr lang="en-US" sz="1400" dirty="0"/>
              <a:t>Kitakyushu Municipal Medical Center, </a:t>
            </a:r>
            <a:r>
              <a:rPr lang="en-US" sz="1400" baseline="30000" dirty="0"/>
              <a:t>6</a:t>
            </a:r>
            <a:r>
              <a:rPr lang="en-US" sz="1400" dirty="0"/>
              <a:t>Kansai Medical University, </a:t>
            </a:r>
            <a:r>
              <a:rPr lang="en-US" sz="1400" baseline="30000" dirty="0"/>
              <a:t>7</a:t>
            </a:r>
            <a:r>
              <a:rPr lang="en-US" sz="1400" dirty="0"/>
              <a:t>Kyoto University Graduate School of Medicine, JPN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EEE39-4DAE-D2AE-43C5-5C202FB029B0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8CE36-7F5B-1AAB-026C-38689D4F5AAF}"/>
              </a:ext>
            </a:extLst>
          </p:cNvPr>
          <p:cNvSpPr/>
          <p:nvPr/>
        </p:nvSpPr>
        <p:spPr>
          <a:xfrm>
            <a:off x="190123" y="6319319"/>
            <a:ext cx="470780" cy="398352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147E6-8C83-807E-C884-BD2796DC9E3A}"/>
              </a:ext>
            </a:extLst>
          </p:cNvPr>
          <p:cNvSpPr txBox="1"/>
          <p:nvPr/>
        </p:nvSpPr>
        <p:spPr>
          <a:xfrm>
            <a:off x="9968279" y="6549257"/>
            <a:ext cx="22969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510-00234 0623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0871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オブジェクト 23">
            <a:extLst>
              <a:ext uri="{FF2B5EF4-FFF2-40B4-BE49-F238E27FC236}">
                <a16:creationId xmlns:a16="http://schemas.microsoft.com/office/drawing/2014/main" id="{FBA1F443-A948-EDD1-8254-8E232E11E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4213"/>
              </p:ext>
            </p:extLst>
          </p:nvPr>
        </p:nvGraphicFramePr>
        <p:xfrm>
          <a:off x="141288" y="1931353"/>
          <a:ext cx="6213475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012632" imgH="2097275" progId="Prism9.Document">
                  <p:embed/>
                </p:oleObj>
              </mc:Choice>
              <mc:Fallback>
                <p:oleObj name="Prism 9" r:id="rId3" imgW="4012632" imgH="2097275" progId="Prism9.Document">
                  <p:embed/>
                  <p:pic>
                    <p:nvPicPr>
                      <p:cNvPr id="24" name="オブジェクト 23">
                        <a:extLst>
                          <a:ext uri="{FF2B5EF4-FFF2-40B4-BE49-F238E27FC236}">
                            <a16:creationId xmlns:a16="http://schemas.microsoft.com/office/drawing/2014/main" id="{FBA1F443-A948-EDD1-8254-8E232E11E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8" y="1931353"/>
                        <a:ext cx="6213475" cy="324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lang="en-US" altLang="ja-JP" sz="3200" b="1" dirty="0">
                <a:latin typeface="+mn-lt"/>
              </a:rPr>
              <a:t>Spider plot / Swimmer’</a:t>
            </a:r>
            <a:r>
              <a:rPr lang="en-US" altLang="ja-JP" sz="3200" dirty="0">
                <a:latin typeface="+mn-lt"/>
              </a:rPr>
              <a:t>s</a:t>
            </a:r>
            <a:r>
              <a:rPr lang="en-US" altLang="ja-JP" sz="3200" b="1" dirty="0">
                <a:latin typeface="+mn-lt"/>
              </a:rPr>
              <a:t> plot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A694E44-4DFA-A42B-3BDA-1D64EE9C0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37069"/>
              </p:ext>
            </p:extLst>
          </p:nvPr>
        </p:nvGraphicFramePr>
        <p:xfrm>
          <a:off x="5970153" y="1810641"/>
          <a:ext cx="6165297" cy="414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5165704" imgH="3469670" progId="Prism8.Document">
                  <p:embed/>
                </p:oleObj>
              </mc:Choice>
              <mc:Fallback>
                <p:oleObj name="Prism 8" r:id="rId5" imgW="5165704" imgH="3469670" progId="Prism8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EA694E44-4DFA-A42B-3BDA-1D64EE9C0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0153" y="1810641"/>
                        <a:ext cx="6165297" cy="414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F511F9C-765B-5A41-FBFE-44826AB086D7}"/>
              </a:ext>
            </a:extLst>
          </p:cNvPr>
          <p:cNvGrpSpPr/>
          <p:nvPr/>
        </p:nvGrpSpPr>
        <p:grpSpPr>
          <a:xfrm>
            <a:off x="5169408" y="979182"/>
            <a:ext cx="2073402" cy="951165"/>
            <a:chOff x="5169408" y="1334655"/>
            <a:chExt cx="2073402" cy="951165"/>
          </a:xfrm>
        </p:grpSpPr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292DA9B0-BD48-7CE1-858A-9C139335E087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0" y="1802348"/>
              <a:ext cx="306336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AA2052F7-8A08-6DE0-69AC-741CBB12F82B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0" y="1503812"/>
              <a:ext cx="306336" cy="0"/>
            </a:xfrm>
            <a:prstGeom prst="straightConnector1">
              <a:avLst/>
            </a:prstGeom>
            <a:ln w="190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DDB7664-1699-070D-3EEE-A36D2BF8ED52}"/>
                </a:ext>
              </a:extLst>
            </p:cNvPr>
            <p:cNvCxnSpPr>
              <a:cxnSpLocks/>
            </p:cNvCxnSpPr>
            <p:nvPr/>
          </p:nvCxnSpPr>
          <p:spPr>
            <a:xfrm>
              <a:off x="5297424" y="2105833"/>
              <a:ext cx="31243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7D46F87-2D73-C1E9-A919-F35EA362479C}"/>
                </a:ext>
              </a:extLst>
            </p:cNvPr>
            <p:cNvSpPr/>
            <p:nvPr/>
          </p:nvSpPr>
          <p:spPr>
            <a:xfrm>
              <a:off x="5169408" y="1334655"/>
              <a:ext cx="2073402" cy="951165"/>
            </a:xfrm>
            <a:prstGeom prst="rect">
              <a:avLst/>
            </a:prstGeom>
            <a:noFill/>
            <a:ln w="19050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+mj-lt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FDB3331-C518-40E5-03FE-E4188ABADF9B}"/>
                </a:ext>
              </a:extLst>
            </p:cNvPr>
            <p:cNvSpPr/>
            <p:nvPr/>
          </p:nvSpPr>
          <p:spPr>
            <a:xfrm>
              <a:off x="6850592" y="2065523"/>
              <a:ext cx="314236" cy="1647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+mj-lt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87C5B79-3F6A-0921-A7FE-C5B8BF1F7B1B}"/>
                </a:ext>
              </a:extLst>
            </p:cNvPr>
            <p:cNvSpPr txBox="1"/>
            <p:nvPr/>
          </p:nvSpPr>
          <p:spPr>
            <a:xfrm>
              <a:off x="5609857" y="1947266"/>
              <a:ext cx="1213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PD (N = 2)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6A1AD24-1974-5FE5-D9DB-35C55934D212}"/>
                </a:ext>
              </a:extLst>
            </p:cNvPr>
            <p:cNvSpPr/>
            <p:nvPr/>
          </p:nvSpPr>
          <p:spPr>
            <a:xfrm>
              <a:off x="6850592" y="1752260"/>
              <a:ext cx="314236" cy="16476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+mj-lt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AE918F0-E75C-0320-DE60-0F125849BBB3}"/>
                </a:ext>
              </a:extLst>
            </p:cNvPr>
            <p:cNvSpPr/>
            <p:nvPr/>
          </p:nvSpPr>
          <p:spPr>
            <a:xfrm>
              <a:off x="6850592" y="1438994"/>
              <a:ext cx="314236" cy="1647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+mj-lt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3577CD7-3E99-228D-E5D9-281A7CBAE411}"/>
                </a:ext>
              </a:extLst>
            </p:cNvPr>
            <p:cNvSpPr txBox="1"/>
            <p:nvPr/>
          </p:nvSpPr>
          <p:spPr>
            <a:xfrm>
              <a:off x="5609857" y="1640960"/>
              <a:ext cx="1213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SD (N = 1)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4019DCD-EFAF-3D6A-96A8-EC8881987574}"/>
                </a:ext>
              </a:extLst>
            </p:cNvPr>
            <p:cNvSpPr txBox="1"/>
            <p:nvPr/>
          </p:nvSpPr>
          <p:spPr>
            <a:xfrm>
              <a:off x="5609856" y="1334655"/>
              <a:ext cx="1332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PR (N = 24)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F950154-71A6-0E98-8783-F254B822D3EE}"/>
              </a:ext>
            </a:extLst>
          </p:cNvPr>
          <p:cNvGrpSpPr/>
          <p:nvPr/>
        </p:nvGrpSpPr>
        <p:grpSpPr>
          <a:xfrm>
            <a:off x="9080163" y="4307372"/>
            <a:ext cx="2877887" cy="646331"/>
            <a:chOff x="9249781" y="3986559"/>
            <a:chExt cx="2877887" cy="64633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D5E6606-5BBF-1833-B331-1F99FD03E0E1}"/>
                </a:ext>
              </a:extLst>
            </p:cNvPr>
            <p:cNvSpPr txBox="1"/>
            <p:nvPr/>
          </p:nvSpPr>
          <p:spPr>
            <a:xfrm>
              <a:off x="9425042" y="3986559"/>
              <a:ext cx="2702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2557"/>
                  </a:solidFill>
                  <a:latin typeface="+mj-lt"/>
                </a:rPr>
                <a:t>: On-going</a:t>
              </a:r>
            </a:p>
            <a:p>
              <a:r>
                <a:rPr kumimoji="1" lang="en-US" altLang="ja-JP" dirty="0">
                  <a:solidFill>
                    <a:srgbClr val="002557"/>
                  </a:solidFill>
                  <a:latin typeface="+mj-lt"/>
                </a:rPr>
                <a:t>: Disease progression</a:t>
              </a:r>
              <a:endParaRPr kumimoji="1" lang="ja-JP" altLang="en-US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8EAB248C-A8E9-30DF-1B68-77D34B771A8C}"/>
                </a:ext>
              </a:extLst>
            </p:cNvPr>
            <p:cNvSpPr/>
            <p:nvPr/>
          </p:nvSpPr>
          <p:spPr>
            <a:xfrm>
              <a:off x="9272169" y="4112903"/>
              <a:ext cx="190500" cy="1591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乗算記号 25">
              <a:extLst>
                <a:ext uri="{FF2B5EF4-FFF2-40B4-BE49-F238E27FC236}">
                  <a16:creationId xmlns:a16="http://schemas.microsoft.com/office/drawing/2014/main" id="{408B08F6-1E96-E6DF-B982-68B74D800069}"/>
                </a:ext>
              </a:extLst>
            </p:cNvPr>
            <p:cNvSpPr/>
            <p:nvPr/>
          </p:nvSpPr>
          <p:spPr>
            <a:xfrm>
              <a:off x="9249781" y="4402276"/>
              <a:ext cx="213360" cy="21336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E60BF1-C47E-1B90-9BDA-889BB9BDB23C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13578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b="1" dirty="0">
                <a:latin typeface="+mj-lt"/>
              </a:rPr>
              <a:t>Progression-free survival</a:t>
            </a:r>
            <a:r>
              <a:rPr lang="ja-JP" altLang="en-US" sz="3200" dirty="0">
                <a:latin typeface="+mj-lt"/>
              </a:rPr>
              <a:t> </a:t>
            </a:r>
            <a:r>
              <a:rPr lang="en-US" altLang="ja-JP" sz="3200" dirty="0">
                <a:latin typeface="+mj-lt"/>
              </a:rPr>
              <a:t>(preliminary)</a:t>
            </a:r>
            <a:br>
              <a:rPr lang="en-US" altLang="ja-JP" sz="3200" b="1" dirty="0">
                <a:latin typeface="+mj-lt"/>
              </a:rPr>
            </a:br>
            <a:r>
              <a:rPr lang="en-US" altLang="ja-JP" sz="3200" dirty="0">
                <a:latin typeface="+mj-lt"/>
              </a:rPr>
              <a:t>by BICR / investigator’s assessment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BE9C25AD-C809-D70A-2D47-A8A724776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36370"/>
              </p:ext>
            </p:extLst>
          </p:nvPr>
        </p:nvGraphicFramePr>
        <p:xfrm>
          <a:off x="401638" y="1473200"/>
          <a:ext cx="5900737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055488" imgH="2844012" progId="Prism9.Document">
                  <p:embed/>
                </p:oleObj>
              </mc:Choice>
              <mc:Fallback>
                <p:oleObj name="Prism 9" r:id="rId3" imgW="4055488" imgH="2844012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BE9C25AD-C809-D70A-2D47-A8A724776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8" y="1473200"/>
                        <a:ext cx="5900737" cy="413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7F55A4-8AA7-753C-3645-FB8D23B809C4}"/>
              </a:ext>
            </a:extLst>
          </p:cNvPr>
          <p:cNvSpPr txBox="1"/>
          <p:nvPr/>
        </p:nvSpPr>
        <p:spPr>
          <a:xfrm>
            <a:off x="3567933" y="1919830"/>
            <a:ext cx="2439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2557"/>
                </a:solidFill>
              </a:rPr>
              <a:t>Median PFS: 5.7</a:t>
            </a:r>
            <a:r>
              <a:rPr lang="ja-JP" altLang="en-US" dirty="0">
                <a:solidFill>
                  <a:srgbClr val="002557"/>
                </a:solidFill>
              </a:rPr>
              <a:t> </a:t>
            </a:r>
            <a:r>
              <a:rPr lang="en-US" altLang="ja-JP" dirty="0" err="1">
                <a:solidFill>
                  <a:srgbClr val="002557"/>
                </a:solidFill>
              </a:rPr>
              <a:t>mo</a:t>
            </a:r>
            <a:endParaRPr lang="en-US" altLang="ja-JP" dirty="0">
              <a:solidFill>
                <a:srgbClr val="002557"/>
              </a:solidFill>
            </a:endParaRPr>
          </a:p>
          <a:p>
            <a:r>
              <a:rPr lang="en-US" altLang="ja-JP" dirty="0">
                <a:solidFill>
                  <a:srgbClr val="002557"/>
                </a:solidFill>
              </a:rPr>
              <a:t>6mo PFS: 49.6%</a:t>
            </a:r>
            <a:endParaRPr lang="ja-JP" altLang="en-US" dirty="0">
              <a:solidFill>
                <a:srgbClr val="002557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80FD2B-DB5D-C2A5-55CD-3B53B9FE92A7}"/>
              </a:ext>
            </a:extLst>
          </p:cNvPr>
          <p:cNvSpPr txBox="1"/>
          <p:nvPr/>
        </p:nvSpPr>
        <p:spPr>
          <a:xfrm>
            <a:off x="7547516" y="5580352"/>
            <a:ext cx="4626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Median follow-up: 4.1 months (range, 0.6-11.3)</a:t>
            </a:r>
          </a:p>
          <a:p>
            <a:pPr algn="r"/>
            <a:r>
              <a:rPr kumimoji="1" lang="en-US" altLang="ja-JP" sz="1200" dirty="0"/>
              <a:t>Data cut-off; Oct 4, 2022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F6DDB50-26ED-9EF6-C6BF-32BC8D21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53852"/>
              </p:ext>
            </p:extLst>
          </p:nvPr>
        </p:nvGraphicFramePr>
        <p:xfrm>
          <a:off x="5889625" y="1489075"/>
          <a:ext cx="5897563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4055488" imgH="2821329" progId="Prism9.Document">
                  <p:embed/>
                </p:oleObj>
              </mc:Choice>
              <mc:Fallback>
                <p:oleObj name="Prism 9" r:id="rId5" imgW="4055488" imgH="2821329" progId="Prism9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F6DDB50-26ED-9EF6-C6BF-32BC8D21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625" y="1489075"/>
                        <a:ext cx="5897563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BD57D3-D420-80D7-24A1-31A0233E5F2C}"/>
              </a:ext>
            </a:extLst>
          </p:cNvPr>
          <p:cNvSpPr txBox="1"/>
          <p:nvPr/>
        </p:nvSpPr>
        <p:spPr>
          <a:xfrm>
            <a:off x="9032152" y="1919830"/>
            <a:ext cx="2439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2557"/>
                </a:solidFill>
              </a:rPr>
              <a:t>Median PFS: 7.6</a:t>
            </a:r>
            <a:r>
              <a:rPr lang="ja-JP" altLang="en-US" dirty="0">
                <a:solidFill>
                  <a:srgbClr val="002557"/>
                </a:solidFill>
              </a:rPr>
              <a:t> </a:t>
            </a:r>
            <a:r>
              <a:rPr lang="en-US" altLang="ja-JP" dirty="0" err="1">
                <a:solidFill>
                  <a:srgbClr val="002557"/>
                </a:solidFill>
              </a:rPr>
              <a:t>mo</a:t>
            </a:r>
            <a:endParaRPr lang="en-US" altLang="ja-JP" dirty="0">
              <a:solidFill>
                <a:srgbClr val="002557"/>
              </a:solidFill>
            </a:endParaRPr>
          </a:p>
          <a:p>
            <a:r>
              <a:rPr lang="en-US" altLang="ja-JP" dirty="0">
                <a:solidFill>
                  <a:srgbClr val="002557"/>
                </a:solidFill>
              </a:rPr>
              <a:t>6mo PFS: 56.7%</a:t>
            </a:r>
            <a:endParaRPr lang="ja-JP" altLang="en-US" dirty="0">
              <a:solidFill>
                <a:srgbClr val="002557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45EF6F-BE12-573E-C051-5938126C22E0}"/>
              </a:ext>
            </a:extLst>
          </p:cNvPr>
          <p:cNvSpPr txBox="1"/>
          <p:nvPr/>
        </p:nvSpPr>
        <p:spPr>
          <a:xfrm>
            <a:off x="434975" y="1400808"/>
            <a:ext cx="2102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solidFill>
                  <a:srgbClr val="0076A9"/>
                </a:solidFill>
                <a:latin typeface="+mj-lt"/>
              </a:rPr>
              <a:t>BICR</a:t>
            </a:r>
            <a:endParaRPr lang="ja-JP" altLang="en-US" sz="2000" b="1" dirty="0">
              <a:solidFill>
                <a:srgbClr val="0076A9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344E93-6329-2180-A690-2407FC879454}"/>
              </a:ext>
            </a:extLst>
          </p:cNvPr>
          <p:cNvSpPr txBox="1"/>
          <p:nvPr/>
        </p:nvSpPr>
        <p:spPr>
          <a:xfrm>
            <a:off x="5990634" y="1400808"/>
            <a:ext cx="3391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6A9"/>
                </a:solidFill>
                <a:latin typeface="+mj-lt"/>
              </a:rPr>
              <a:t>Investigator’s assessment</a:t>
            </a:r>
            <a:endParaRPr lang="ja-JP" altLang="en-US" sz="2000" b="1" dirty="0">
              <a:solidFill>
                <a:srgbClr val="0076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21DE1-9797-28CB-842D-B4F4504933FD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52599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b="1" dirty="0">
                <a:latin typeface="+mn-lt"/>
              </a:rPr>
              <a:t>Efficacy by PD-L1 expression level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CD832DF-9248-4874-4087-21A26333A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93292"/>
              </p:ext>
            </p:extLst>
          </p:nvPr>
        </p:nvGraphicFramePr>
        <p:xfrm>
          <a:off x="676275" y="881010"/>
          <a:ext cx="5602288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3913063" imgH="2394105" progId="Prism8.Document">
                  <p:embed/>
                </p:oleObj>
              </mc:Choice>
              <mc:Fallback>
                <p:oleObj name="Prism 8" r:id="rId3" imgW="3913063" imgH="2394105" progId="Prism8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CD832DF-9248-4874-4087-21A26333A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275" y="881010"/>
                        <a:ext cx="5602288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 3">
            <a:extLst>
              <a:ext uri="{FF2B5EF4-FFF2-40B4-BE49-F238E27FC236}">
                <a16:creationId xmlns:a16="http://schemas.microsoft.com/office/drawing/2014/main" id="{0DE01247-1A66-1494-CCFB-1A11D6F26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97552"/>
              </p:ext>
            </p:extLst>
          </p:nvPr>
        </p:nvGraphicFramePr>
        <p:xfrm>
          <a:off x="2129143" y="4411087"/>
          <a:ext cx="75631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668">
                  <a:extLst>
                    <a:ext uri="{9D8B030D-6E8A-4147-A177-3AD203B41FA5}">
                      <a16:colId xmlns:a16="http://schemas.microsoft.com/office/drawing/2014/main" val="1753990546"/>
                    </a:ext>
                  </a:extLst>
                </a:gridCol>
                <a:gridCol w="550606">
                  <a:extLst>
                    <a:ext uri="{9D8B030D-6E8A-4147-A177-3AD203B41FA5}">
                      <a16:colId xmlns:a16="http://schemas.microsoft.com/office/drawing/2014/main" val="783257001"/>
                    </a:ext>
                  </a:extLst>
                </a:gridCol>
                <a:gridCol w="2723536">
                  <a:extLst>
                    <a:ext uri="{9D8B030D-6E8A-4147-A177-3AD203B41FA5}">
                      <a16:colId xmlns:a16="http://schemas.microsoft.com/office/drawing/2014/main" val="35457666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119005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2557"/>
                          </a:solidFill>
                          <a:latin typeface="+mj-lt"/>
                        </a:rPr>
                        <a:t>PD-L1 expression level</a:t>
                      </a:r>
                      <a:endParaRPr kumimoji="1" lang="ja-JP" altLang="en-US" sz="1600" dirty="0">
                        <a:solidFill>
                          <a:srgbClr val="00255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2557"/>
                          </a:solidFill>
                          <a:latin typeface="+mj-lt"/>
                        </a:rPr>
                        <a:t>N</a:t>
                      </a:r>
                      <a:endParaRPr kumimoji="1" lang="ja-JP" altLang="en-US" sz="1600" dirty="0">
                        <a:solidFill>
                          <a:srgbClr val="00255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2557"/>
                          </a:solidFill>
                          <a:latin typeface="+mj-lt"/>
                        </a:rPr>
                        <a:t>ORR</a:t>
                      </a:r>
                      <a:endParaRPr kumimoji="1" lang="ja-JP" altLang="en-US" sz="1600" dirty="0">
                        <a:solidFill>
                          <a:srgbClr val="00255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2557"/>
                          </a:solidFill>
                          <a:latin typeface="+mj-lt"/>
                        </a:rPr>
                        <a:t>Median PFS (</a:t>
                      </a:r>
                      <a:r>
                        <a:rPr kumimoji="1" lang="en-US" altLang="ja-JP" sz="1600" dirty="0" err="1">
                          <a:solidFill>
                            <a:srgbClr val="002557"/>
                          </a:solidFill>
                          <a:latin typeface="+mj-lt"/>
                        </a:rPr>
                        <a:t>mo</a:t>
                      </a:r>
                      <a:r>
                        <a:rPr kumimoji="1" lang="en-US" altLang="ja-JP" sz="1600" dirty="0">
                          <a:solidFill>
                            <a:srgbClr val="002557"/>
                          </a:solidFill>
                          <a:latin typeface="+mj-lt"/>
                        </a:rPr>
                        <a:t>)</a:t>
                      </a:r>
                      <a:endParaRPr kumimoji="1" lang="ja-JP" altLang="en-US" sz="1600" dirty="0">
                        <a:solidFill>
                          <a:srgbClr val="002557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6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+mj-lt"/>
                        </a:rPr>
                        <a:t>High (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≥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+mj-lt"/>
                        </a:rPr>
                        <a:t>50%)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+mj-lt"/>
                        </a:rPr>
                        <a:t>13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+mj-lt"/>
                        </a:rPr>
                        <a:t>76.9% (95%CI 46.2-95.0%)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+mj-lt"/>
                        </a:rPr>
                        <a:t>Not reached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j-lt"/>
                        </a:rPr>
                        <a:t>Low (1-49%)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lt"/>
                        </a:rPr>
                        <a:t>9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j-lt"/>
                        </a:rPr>
                        <a:t>100% (95%CI 66.4-100%)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+mj-lt"/>
                        </a:rPr>
                        <a:t>5.7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8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j-lt"/>
                        </a:rPr>
                        <a:t>Negative (&lt;1%)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j-lt"/>
                        </a:rPr>
                        <a:t>100% (95%CI 47.8-100%)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j-lt"/>
                        </a:rPr>
                        <a:t>7.5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79955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1ABC7A3-0E75-5378-B09E-5D63AA3FF120}"/>
              </a:ext>
            </a:extLst>
          </p:cNvPr>
          <p:cNvGrpSpPr/>
          <p:nvPr/>
        </p:nvGrpSpPr>
        <p:grpSpPr>
          <a:xfrm>
            <a:off x="1927178" y="3244556"/>
            <a:ext cx="2444548" cy="1069304"/>
            <a:chOff x="9060110" y="2592197"/>
            <a:chExt cx="2444548" cy="1069304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313E3CF-47A5-448C-CDE2-2E3897DBCB40}"/>
                </a:ext>
              </a:extLst>
            </p:cNvPr>
            <p:cNvSpPr/>
            <p:nvPr/>
          </p:nvSpPr>
          <p:spPr>
            <a:xfrm>
              <a:off x="9060110" y="2611861"/>
              <a:ext cx="2116506" cy="1049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B71B563-C2CE-247E-6E3F-048E163D888D}"/>
                </a:ext>
              </a:extLst>
            </p:cNvPr>
            <p:cNvSpPr/>
            <p:nvPr/>
          </p:nvSpPr>
          <p:spPr>
            <a:xfrm>
              <a:off x="9201358" y="2670422"/>
              <a:ext cx="294980" cy="1844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F74ECD-D1D0-0BD7-9570-F359EEE53582}"/>
                </a:ext>
              </a:extLst>
            </p:cNvPr>
            <p:cNvSpPr txBox="1"/>
            <p:nvPr/>
          </p:nvSpPr>
          <p:spPr>
            <a:xfrm>
              <a:off x="9460238" y="2592197"/>
              <a:ext cx="1629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High (N = 13)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A4A318C-CD9A-4EAB-9D46-2C28BC9C6315}"/>
                </a:ext>
              </a:extLst>
            </p:cNvPr>
            <p:cNvSpPr/>
            <p:nvPr/>
          </p:nvSpPr>
          <p:spPr>
            <a:xfrm>
              <a:off x="9201358" y="3022868"/>
              <a:ext cx="294980" cy="184452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B1D41A0-3770-5127-2415-CB55942D053D}"/>
                </a:ext>
              </a:extLst>
            </p:cNvPr>
            <p:cNvSpPr/>
            <p:nvPr/>
          </p:nvSpPr>
          <p:spPr>
            <a:xfrm>
              <a:off x="9201358" y="3383703"/>
              <a:ext cx="294980" cy="1844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D6BA06B-202C-A7CF-72CA-5BC914CCB634}"/>
                </a:ext>
              </a:extLst>
            </p:cNvPr>
            <p:cNvSpPr txBox="1"/>
            <p:nvPr/>
          </p:nvSpPr>
          <p:spPr>
            <a:xfrm>
              <a:off x="9460239" y="2947740"/>
              <a:ext cx="1716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Low (N = 9)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E95BCAB-72FB-37CB-D41B-9BD12F678252}"/>
                </a:ext>
              </a:extLst>
            </p:cNvPr>
            <p:cNvSpPr txBox="1"/>
            <p:nvPr/>
          </p:nvSpPr>
          <p:spPr>
            <a:xfrm>
              <a:off x="9460239" y="3303283"/>
              <a:ext cx="2044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2557"/>
                  </a:solidFill>
                  <a:latin typeface="+mj-lt"/>
                </a:rPr>
                <a:t>Negative (N = 5)</a:t>
              </a:r>
              <a:endParaRPr kumimoji="1" lang="ja-JP" altLang="en-US" sz="1600" dirty="0">
                <a:solidFill>
                  <a:srgbClr val="002557"/>
                </a:solidFill>
                <a:latin typeface="+mj-lt"/>
              </a:endParaRPr>
            </a:p>
          </p:txBody>
        </p:sp>
      </p:grpSp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56FD6ACD-71F2-0673-F6C8-D20298494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78303"/>
              </p:ext>
            </p:extLst>
          </p:nvPr>
        </p:nvGraphicFramePr>
        <p:xfrm>
          <a:off x="5749925" y="792163"/>
          <a:ext cx="472440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4093663" imgH="3197939" progId="Prism9.Document">
                  <p:embed/>
                </p:oleObj>
              </mc:Choice>
              <mc:Fallback>
                <p:oleObj name="Prism 9" r:id="rId5" imgW="4093663" imgH="3197939" progId="Prism9.Document">
                  <p:embed/>
                  <p:pic>
                    <p:nvPicPr>
                      <p:cNvPr id="27" name="オブジェクト 26">
                        <a:extLst>
                          <a:ext uri="{FF2B5EF4-FFF2-40B4-BE49-F238E27FC236}">
                            <a16:creationId xmlns:a16="http://schemas.microsoft.com/office/drawing/2014/main" id="{56FD6ACD-71F2-0673-F6C8-D20298494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9925" y="792163"/>
                        <a:ext cx="4724400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34FB96-531C-B626-1EDC-1B64461E0FE1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97620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b="1" dirty="0">
                <a:latin typeface="+mn-lt"/>
              </a:rPr>
              <a:t>Overall survival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B2DCFC68-0252-E61D-2879-9CC696DA0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41020"/>
              </p:ext>
            </p:extLst>
          </p:nvPr>
        </p:nvGraphicFramePr>
        <p:xfrm>
          <a:off x="466725" y="1004888"/>
          <a:ext cx="6118225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872539" imgH="2847253" progId="Prism9.Document">
                  <p:embed/>
                </p:oleObj>
              </mc:Choice>
              <mc:Fallback>
                <p:oleObj name="Prism 9" r:id="rId3" imgW="3872539" imgH="2847253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B2DCFC68-0252-E61D-2879-9CC696DA0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004888"/>
                        <a:ext cx="6118225" cy="450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14CAD5-73BB-4F1C-81EB-633E5A5477ED}"/>
              </a:ext>
            </a:extLst>
          </p:cNvPr>
          <p:cNvSpPr txBox="1"/>
          <p:nvPr/>
        </p:nvSpPr>
        <p:spPr>
          <a:xfrm>
            <a:off x="3034400" y="1230655"/>
            <a:ext cx="268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2557"/>
                </a:solidFill>
              </a:rPr>
              <a:t>Median OS: not reached</a:t>
            </a:r>
          </a:p>
          <a:p>
            <a:r>
              <a:rPr lang="en-US" altLang="ja-JP" sz="1600" dirty="0">
                <a:solidFill>
                  <a:srgbClr val="002557"/>
                </a:solidFill>
              </a:rPr>
              <a:t>6mo OS: 87.3%</a:t>
            </a:r>
            <a:endParaRPr lang="ja-JP" altLang="en-US" sz="1600" dirty="0">
              <a:solidFill>
                <a:srgbClr val="002557"/>
              </a:solidFill>
            </a:endParaRPr>
          </a:p>
        </p:txBody>
      </p:sp>
      <p:graphicFrame>
        <p:nvGraphicFramePr>
          <p:cNvPr id="7" name="コンテンツ プレースホルダー 3">
            <a:extLst>
              <a:ext uri="{FF2B5EF4-FFF2-40B4-BE49-F238E27FC236}">
                <a16:creationId xmlns:a16="http://schemas.microsoft.com/office/drawing/2014/main" id="{21F56846-A959-A419-8A0A-58CFE13EB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661916"/>
              </p:ext>
            </p:extLst>
          </p:nvPr>
        </p:nvGraphicFramePr>
        <p:xfrm>
          <a:off x="6408767" y="1966623"/>
          <a:ext cx="5204113" cy="17735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6408">
                  <a:extLst>
                    <a:ext uri="{9D8B030D-6E8A-4147-A177-3AD203B41FA5}">
                      <a16:colId xmlns:a16="http://schemas.microsoft.com/office/drawing/2014/main" val="1042115479"/>
                    </a:ext>
                  </a:extLst>
                </a:gridCol>
                <a:gridCol w="3664468">
                  <a:extLst>
                    <a:ext uri="{9D8B030D-6E8A-4147-A177-3AD203B41FA5}">
                      <a16:colId xmlns:a16="http://schemas.microsoft.com/office/drawing/2014/main" val="1508779232"/>
                    </a:ext>
                  </a:extLst>
                </a:gridCol>
                <a:gridCol w="1103237">
                  <a:extLst>
                    <a:ext uri="{9D8B030D-6E8A-4147-A177-3AD203B41FA5}">
                      <a16:colId xmlns:a16="http://schemas.microsoft.com/office/drawing/2014/main" val="30718431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Post-study treatment</a:t>
                      </a:r>
                      <a:endParaRPr lang="en-US" altLang="ja-JP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94485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No. of patients who discontinued study Tx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18814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Chemotherapy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56162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Radiation therapy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04397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Lung</a:t>
                      </a:r>
                      <a:endParaRPr kumimoji="1" lang="ja-JP" altLang="en-US" sz="2400" b="0" dirty="0">
                        <a:solidFill>
                          <a:srgbClr val="002557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30510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Bone</a:t>
                      </a:r>
                      <a:endParaRPr kumimoji="1" lang="ja-JP" altLang="en-US" sz="2400" b="0" dirty="0">
                        <a:solidFill>
                          <a:srgbClr val="002557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96934"/>
                  </a:ext>
                </a:extLst>
              </a:tr>
              <a:tr h="2298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Surgery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251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24A08F-6990-C7BE-67AC-1EE68107961D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0510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>
                <a:latin typeface="+mj-lt"/>
              </a:rPr>
              <a:t>Treatment-related AEs (</a:t>
            </a:r>
            <a:r>
              <a:rPr kumimoji="1" lang="ja-JP" altLang="en-US" sz="3200" b="1" dirty="0">
                <a:latin typeface="+mj-lt"/>
              </a:rPr>
              <a:t>≥ </a:t>
            </a:r>
            <a:r>
              <a:rPr kumimoji="1" lang="en-US" altLang="ja-JP" sz="3200" b="1" dirty="0">
                <a:latin typeface="+mj-lt"/>
              </a:rPr>
              <a:t>15% or any severe cases)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CE687A3-D96C-9FFE-D622-EB77CDA8B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76004"/>
              </p:ext>
            </p:extLst>
          </p:nvPr>
        </p:nvGraphicFramePr>
        <p:xfrm>
          <a:off x="640080" y="1051475"/>
          <a:ext cx="10972800" cy="43221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9428">
                  <a:extLst>
                    <a:ext uri="{9D8B030D-6E8A-4147-A177-3AD203B41FA5}">
                      <a16:colId xmlns:a16="http://schemas.microsoft.com/office/drawing/2014/main" val="753733639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1898352672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1827925653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572775663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3036123949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4155325426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3391448384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1075520950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306560000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1726992566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1102075325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2299150576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2873996195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219635772"/>
                    </a:ext>
                  </a:extLst>
                </a:gridCol>
                <a:gridCol w="603098">
                  <a:extLst>
                    <a:ext uri="{9D8B030D-6E8A-4147-A177-3AD203B41FA5}">
                      <a16:colId xmlns:a16="http://schemas.microsoft.com/office/drawing/2014/main" val="3937237819"/>
                    </a:ext>
                  </a:extLst>
                </a:gridCol>
              </a:tblGrid>
              <a:tr h="1190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ja-JP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Any Grade</a:t>
                      </a:r>
                    </a:p>
                  </a:txBody>
                  <a:tcPr marL="5473" marR="5473" marT="5473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&gt;=Grade</a:t>
                      </a:r>
                      <a:r>
                        <a:rPr lang="ja-JP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473" marR="5473" marT="5473" marB="0" anchor="ctr"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Grade 1</a:t>
                      </a: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Grade 2</a:t>
                      </a: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Grade 3</a:t>
                      </a: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Grade 4</a:t>
                      </a: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Grade 5</a:t>
                      </a: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+mj-lt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110214191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ja-JP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(%)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rgbClr val="0025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669165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Any adverse event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29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100.0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72.4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48.3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20.7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41511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 err="1">
                          <a:effectLst/>
                          <a:latin typeface="+mj-lt"/>
                        </a:rPr>
                        <a:t>Anaemia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72.4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37.9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27.6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34.5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312272608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PLT decreased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44.8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055708472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Neutrophil decreased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41.4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846103963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Decreased appetite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34.5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20.7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83236319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Nausea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34.5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814753060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WBC decreased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34.5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20.7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118516861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Malaise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8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27.6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4048690487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Constipation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2242125746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 err="1">
                          <a:effectLst/>
                          <a:latin typeface="+mj-lt"/>
                        </a:rPr>
                        <a:t>Diarrhoea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7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24.1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782430365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1" u="none" strike="noStrike" dirty="0">
                          <a:effectLst/>
                          <a:latin typeface="+mj-lt"/>
                        </a:rPr>
                        <a:t>γ</a:t>
                      </a:r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-GTP increased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20.7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2321605430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Neutropenia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10.3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672548809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Hiccups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3605547189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ALT increased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6.9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999275907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j-lt"/>
                        </a:rPr>
                        <a:t>Blood Cre increased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17.2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13.8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3.4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+mj-lt"/>
                        </a:rPr>
                        <a:t>0.0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73" marR="5473" marT="5473" marB="0" anchor="ctr"/>
                </a:tc>
                <a:extLst>
                  <a:ext uri="{0D108BD9-81ED-4DB2-BD59-A6C34878D82A}">
                    <a16:rowId xmlns:a16="http://schemas.microsoft.com/office/drawing/2014/main" val="570218407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AST increased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748654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Hyperkalaemia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2112081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Lymph decreased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6172508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Cellulitis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0908401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Pneumonia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6748488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Thrombocytopenia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7274006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Anaphylactic reaction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258380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Gastritis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0968198"/>
                  </a:ext>
                </a:extLst>
              </a:tr>
              <a:tr h="119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Cholecystitis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696478"/>
                  </a:ext>
                </a:extLst>
              </a:tr>
            </a:tbl>
          </a:graphicData>
        </a:graphic>
      </p:graphicFrame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4A32CF5-57C3-4E44-F2BE-022673F25694}"/>
              </a:ext>
            </a:extLst>
          </p:cNvPr>
          <p:cNvGrpSpPr/>
          <p:nvPr/>
        </p:nvGrpSpPr>
        <p:grpSpPr>
          <a:xfrm>
            <a:off x="633902" y="2067096"/>
            <a:ext cx="10972800" cy="987031"/>
            <a:chOff x="633902" y="2514771"/>
            <a:chExt cx="10972800" cy="987031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EC2E175-A739-2329-5B35-798085A1829A}"/>
                </a:ext>
              </a:extLst>
            </p:cNvPr>
            <p:cNvSpPr/>
            <p:nvPr/>
          </p:nvSpPr>
          <p:spPr>
            <a:xfrm>
              <a:off x="633902" y="2514771"/>
              <a:ext cx="10972800" cy="280499"/>
            </a:xfrm>
            <a:prstGeom prst="rect">
              <a:avLst/>
            </a:prstGeom>
            <a:noFill/>
            <a:ln w="19050">
              <a:solidFill>
                <a:srgbClr val="59CB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361681-F8E5-3806-293F-C0BEB2B0C726}"/>
                </a:ext>
              </a:extLst>
            </p:cNvPr>
            <p:cNvSpPr/>
            <p:nvPr/>
          </p:nvSpPr>
          <p:spPr>
            <a:xfrm>
              <a:off x="633902" y="3007531"/>
              <a:ext cx="10972800" cy="494271"/>
            </a:xfrm>
            <a:prstGeom prst="rect">
              <a:avLst/>
            </a:prstGeom>
            <a:noFill/>
            <a:ln w="19050">
              <a:solidFill>
                <a:srgbClr val="59CB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CF36655-B919-DE50-E9E9-65135D1FFB6E}"/>
              </a:ext>
            </a:extLst>
          </p:cNvPr>
          <p:cNvGrpSpPr/>
          <p:nvPr/>
        </p:nvGrpSpPr>
        <p:grpSpPr>
          <a:xfrm>
            <a:off x="633902" y="1547941"/>
            <a:ext cx="10972800" cy="1821948"/>
            <a:chOff x="633902" y="1995616"/>
            <a:chExt cx="10972800" cy="182194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A0FD36C-B47F-CE92-2089-4A8B9BA2391C}"/>
                </a:ext>
              </a:extLst>
            </p:cNvPr>
            <p:cNvSpPr/>
            <p:nvPr/>
          </p:nvSpPr>
          <p:spPr>
            <a:xfrm>
              <a:off x="633902" y="1995616"/>
              <a:ext cx="10972800" cy="494271"/>
            </a:xfrm>
            <a:prstGeom prst="rect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12DD0C3-CE14-5B82-7EDB-CD670E0791DD}"/>
                </a:ext>
              </a:extLst>
            </p:cNvPr>
            <p:cNvSpPr/>
            <p:nvPr/>
          </p:nvSpPr>
          <p:spPr>
            <a:xfrm>
              <a:off x="633902" y="2814457"/>
              <a:ext cx="10972800" cy="172584"/>
            </a:xfrm>
            <a:prstGeom prst="rect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0E65400-9459-9049-624C-34CDB6405347}"/>
                </a:ext>
              </a:extLst>
            </p:cNvPr>
            <p:cNvSpPr/>
            <p:nvPr/>
          </p:nvSpPr>
          <p:spPr>
            <a:xfrm>
              <a:off x="633902" y="3644980"/>
              <a:ext cx="10972800" cy="172584"/>
            </a:xfrm>
            <a:prstGeom prst="rect">
              <a:avLst/>
            </a:prstGeom>
            <a:noFill/>
            <a:ln w="190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9FE83C9-0BC6-0D35-7714-CA33B8B97F6C}"/>
              </a:ext>
            </a:extLst>
          </p:cNvPr>
          <p:cNvGrpSpPr/>
          <p:nvPr/>
        </p:nvGrpSpPr>
        <p:grpSpPr>
          <a:xfrm>
            <a:off x="633902" y="3532110"/>
            <a:ext cx="10972800" cy="491617"/>
            <a:chOff x="633902" y="3979785"/>
            <a:chExt cx="10972800" cy="491617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070ABD4-5B87-DF68-D4ED-0ACDF553A8EF}"/>
                </a:ext>
              </a:extLst>
            </p:cNvPr>
            <p:cNvSpPr/>
            <p:nvPr/>
          </p:nvSpPr>
          <p:spPr>
            <a:xfrm>
              <a:off x="633902" y="3979785"/>
              <a:ext cx="10972800" cy="172584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0CD0D3B-58D0-3231-8F37-B370D40896B6}"/>
                </a:ext>
              </a:extLst>
            </p:cNvPr>
            <p:cNvSpPr/>
            <p:nvPr/>
          </p:nvSpPr>
          <p:spPr>
            <a:xfrm>
              <a:off x="633902" y="4298818"/>
              <a:ext cx="10972800" cy="172584"/>
            </a:xfrm>
            <a:prstGeom prst="rect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19F211-D310-C5A0-DFDE-8225C5DF54C5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938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Tolerability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コンテンツ プレースホルダー 3">
            <a:extLst>
              <a:ext uri="{FF2B5EF4-FFF2-40B4-BE49-F238E27FC236}">
                <a16:creationId xmlns:a16="http://schemas.microsoft.com/office/drawing/2014/main" id="{E6689EF2-162B-21BB-BCAC-64225AA3C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863660"/>
              </p:ext>
            </p:extLst>
          </p:nvPr>
        </p:nvGraphicFramePr>
        <p:xfrm>
          <a:off x="640080" y="1285118"/>
          <a:ext cx="10678883" cy="3293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8266">
                  <a:extLst>
                    <a:ext uri="{9D8B030D-6E8A-4147-A177-3AD203B41FA5}">
                      <a16:colId xmlns:a16="http://schemas.microsoft.com/office/drawing/2014/main" val="1042115479"/>
                    </a:ext>
                  </a:extLst>
                </a:gridCol>
                <a:gridCol w="2998812">
                  <a:extLst>
                    <a:ext uri="{9D8B030D-6E8A-4147-A177-3AD203B41FA5}">
                      <a16:colId xmlns:a16="http://schemas.microsoft.com/office/drawing/2014/main" val="1508779232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3071843100"/>
                    </a:ext>
                  </a:extLst>
                </a:gridCol>
                <a:gridCol w="2526957">
                  <a:extLst>
                    <a:ext uri="{9D8B030D-6E8A-4147-A177-3AD203B41FA5}">
                      <a16:colId xmlns:a16="http://schemas.microsoft.com/office/drawing/2014/main" val="2540792758"/>
                    </a:ext>
                  </a:extLst>
                </a:gridCol>
                <a:gridCol w="2329421">
                  <a:extLst>
                    <a:ext uri="{9D8B030D-6E8A-4147-A177-3AD203B41FA5}">
                      <a16:colId xmlns:a16="http://schemas.microsoft.com/office/drawing/2014/main" val="34275474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Sotorasib</a:t>
                      </a:r>
                      <a:endParaRPr lang="en-US" altLang="ja-JP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CBDCA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PEM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94485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No. of cycles,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18429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i="0" u="none" strike="noStrike" kern="1200" dirty="0">
                        <a:solidFill>
                          <a:srgbClr val="002557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Median (range)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5 (1-14)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4 (1-4)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5 (1-14)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272604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Minimum dose level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56162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Level 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960mg: 20 (69.0%)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AUC 5: 22 (75.9%)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500mg/m</a:t>
                      </a:r>
                      <a:r>
                        <a:rPr lang="en-US" altLang="ja-JP" sz="1600" b="0" i="0" u="none" strike="noStrike" baseline="300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en-US" altLang="ja-JP" sz="1600" b="0" i="0" u="none" strike="noStrike" baseline="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: 20 (69.0%)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48679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Level -1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480mg: 8 (27.6%)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AUC 4: 5 (17.2%)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400mg/m</a:t>
                      </a:r>
                      <a:r>
                        <a:rPr lang="en-US" altLang="ja-JP" sz="1600" b="0" i="0" u="none" strike="noStrike" kern="1200" baseline="300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lang="en-US" altLang="ja-JP" sz="1600" b="0" i="0" u="none" strike="noStrike" kern="1200" baseline="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: 5 (17.2%)</a:t>
                      </a:r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5295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Level -2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240mg: 1 (3.4%)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Discontinuation: 1 (3.4%)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350mg/m</a:t>
                      </a:r>
                      <a:r>
                        <a:rPr lang="en-US" altLang="ja-JP" sz="1600" b="0" i="0" u="none" strike="noStrike" kern="1200" baseline="300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lang="en-US" altLang="ja-JP" sz="1600" b="0" i="0" u="none" strike="noStrike" kern="1200" baseline="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: 3 (10.3%)</a:t>
                      </a:r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346721"/>
                  </a:ext>
                </a:extLst>
              </a:tr>
              <a:tr h="167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Reason for dose reduction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04397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Adverse event</a:t>
                      </a:r>
                      <a:endParaRPr kumimoji="1" lang="ja-JP" altLang="en-US" sz="2400" dirty="0">
                        <a:solidFill>
                          <a:srgbClr val="002557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9 (31.0%)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6 (20.7%)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8 (27.6%)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30510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Other</a:t>
                      </a:r>
                      <a:endParaRPr kumimoji="1" lang="ja-JP" altLang="en-US" sz="2400" dirty="0">
                        <a:solidFill>
                          <a:srgbClr val="002557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1 (3.4%)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96934"/>
                  </a:ext>
                </a:extLst>
              </a:tr>
              <a:tr h="2298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Patients required Dose Interruption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11 (37.9%)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525155"/>
                  </a:ext>
                </a:extLst>
              </a:tr>
              <a:tr h="2298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游ゴシック" panose="020B0400000000000000" pitchFamily="50" charset="-128"/>
                        </a:rPr>
                        <a:t>Duration of Dose Interruption,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799771"/>
                  </a:ext>
                </a:extLst>
              </a:tr>
              <a:tr h="229895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b="1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Median days (range) 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kern="1200" dirty="0">
                          <a:solidFill>
                            <a:srgbClr val="002557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  <a:cs typeface="+mn-cs"/>
                        </a:rPr>
                        <a:t>12 (2-44)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0" i="0" u="none" strike="noStrike" dirty="0">
                        <a:solidFill>
                          <a:srgbClr val="002557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955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88BEAA-EBB6-217C-F2AC-9C3455E456E3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01499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AC370-AD40-DEEA-2FA4-C7C00EDF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08" y="212645"/>
            <a:ext cx="10972800" cy="492443"/>
          </a:xfrm>
        </p:spPr>
        <p:txBody>
          <a:bodyPr/>
          <a:lstStyle/>
          <a:p>
            <a:r>
              <a:rPr kumimoji="1" lang="en-US" altLang="ja-JP" sz="3200" dirty="0"/>
              <a:t>TR analysis (plasma NGS)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CA610FC-9C9C-B69D-ECF7-1C72171E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3C5585-BD32-AFD6-2643-7B0829D090BC}"/>
              </a:ext>
            </a:extLst>
          </p:cNvPr>
          <p:cNvSpPr/>
          <p:nvPr/>
        </p:nvSpPr>
        <p:spPr>
          <a:xfrm>
            <a:off x="249446" y="2665465"/>
            <a:ext cx="11772062" cy="7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11EC-6F6C-0FB6-706E-F3BD67F7E4BC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  <p:sp>
        <p:nvSpPr>
          <p:cNvPr id="43" name="コンテンツ プレースホルダー 52">
            <a:extLst>
              <a:ext uri="{FF2B5EF4-FFF2-40B4-BE49-F238E27FC236}">
                <a16:creationId xmlns:a16="http://schemas.microsoft.com/office/drawing/2014/main" id="{D700CE4C-FCC7-8E67-242A-45F299DB1F6A}"/>
              </a:ext>
            </a:extLst>
          </p:cNvPr>
          <p:cNvSpPr txBox="1">
            <a:spLocks/>
          </p:cNvSpPr>
          <p:nvPr/>
        </p:nvSpPr>
        <p:spPr>
          <a:xfrm>
            <a:off x="6601405" y="3102556"/>
            <a:ext cx="5366084" cy="29737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Plasma NGS analysis at baseline (BL)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/>
              <a:t>KRAS G12C: 70.3% (19/27)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/>
              <a:t>TP53: 44.4% (12/27)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/>
              <a:t>Others: STK11</a:t>
            </a:r>
            <a:r>
              <a:rPr kumimoji="1" lang="en-US" altLang="ja-JP" sz="1700" baseline="30000" dirty="0"/>
              <a:t>*1</a:t>
            </a:r>
            <a:r>
              <a:rPr lang="en-US" altLang="ja-JP" sz="2000" dirty="0"/>
              <a:t>, CDKN2A</a:t>
            </a:r>
            <a:r>
              <a:rPr kumimoji="1" lang="en-US" altLang="ja-JP" sz="1700" baseline="30000" dirty="0"/>
              <a:t>*2</a:t>
            </a:r>
            <a:r>
              <a:rPr lang="en-US" altLang="ja-JP" sz="2000" dirty="0"/>
              <a:t>, KEAP1</a:t>
            </a:r>
            <a:r>
              <a:rPr kumimoji="1" lang="en-US" altLang="ja-JP" sz="1700" baseline="30000" dirty="0"/>
              <a:t>*3</a:t>
            </a:r>
            <a:r>
              <a:rPr lang="en-US" altLang="ja-JP" sz="2000" dirty="0"/>
              <a:t>, BRAF</a:t>
            </a:r>
            <a:r>
              <a:rPr kumimoji="1" lang="en-US" altLang="ja-JP" sz="2000" baseline="30000" dirty="0"/>
              <a:t> </a:t>
            </a:r>
            <a:r>
              <a:rPr kumimoji="1" lang="en-US" altLang="ja-JP" sz="1700" baseline="30000" dirty="0"/>
              <a:t>*4</a:t>
            </a:r>
            <a:r>
              <a:rPr lang="en-US" altLang="ja-JP" sz="2000" dirty="0"/>
              <a:t>, EGFR amp</a:t>
            </a:r>
            <a:r>
              <a:rPr kumimoji="1" lang="en-US" altLang="ja-JP" sz="1700" baseline="30000" dirty="0"/>
              <a:t>*5</a:t>
            </a:r>
            <a:r>
              <a:rPr lang="en-US" altLang="ja-JP" sz="2000" dirty="0"/>
              <a:t>, MET amp</a:t>
            </a:r>
            <a:r>
              <a:rPr kumimoji="1" lang="en-US" altLang="ja-JP" sz="1700" baseline="30000" dirty="0"/>
              <a:t>*6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etc</a:t>
            </a:r>
            <a:endParaRPr lang="en-US" altLang="ja-JP" sz="2000" dirty="0"/>
          </a:p>
          <a:p>
            <a:r>
              <a:rPr lang="en-US" altLang="ja-JP" sz="2000" dirty="0"/>
              <a:t>At 3 weeks, KRAS G12C was still detectable (= non-shedder) among 50.0% (9/18) of cases, and their ORR seemed to be lower</a:t>
            </a:r>
          </a:p>
          <a:p>
            <a:r>
              <a:rPr lang="en-US" altLang="ja-JP" sz="2000" dirty="0"/>
              <a:t>ORR did not differ by TP53 status</a:t>
            </a:r>
          </a:p>
        </p:txBody>
      </p:sp>
      <p:graphicFrame>
        <p:nvGraphicFramePr>
          <p:cNvPr id="44" name="オブジェクト 43">
            <a:extLst>
              <a:ext uri="{FF2B5EF4-FFF2-40B4-BE49-F238E27FC236}">
                <a16:creationId xmlns:a16="http://schemas.microsoft.com/office/drawing/2014/main" id="{2EBDC289-BF15-403E-75A5-01796F286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65419"/>
              </p:ext>
            </p:extLst>
          </p:nvPr>
        </p:nvGraphicFramePr>
        <p:xfrm>
          <a:off x="259071" y="2830112"/>
          <a:ext cx="3498275" cy="323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067276" imgH="2830331" progId="Prism9.Document">
                  <p:embed/>
                </p:oleObj>
              </mc:Choice>
              <mc:Fallback>
                <p:oleObj name="Prism 9" r:id="rId3" imgW="3067276" imgH="2830331" progId="Prism9.Document">
                  <p:embed/>
                  <p:pic>
                    <p:nvPicPr>
                      <p:cNvPr id="44" name="オブジェクト 43">
                        <a:extLst>
                          <a:ext uri="{FF2B5EF4-FFF2-40B4-BE49-F238E27FC236}">
                            <a16:creationId xmlns:a16="http://schemas.microsoft.com/office/drawing/2014/main" id="{2EBDC289-BF15-403E-75A5-01796F286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71" y="2830112"/>
                        <a:ext cx="3498275" cy="323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>
            <a:extLst>
              <a:ext uri="{FF2B5EF4-FFF2-40B4-BE49-F238E27FC236}">
                <a16:creationId xmlns:a16="http://schemas.microsoft.com/office/drawing/2014/main" id="{FE0756E9-D45A-2486-0004-11CF3CBD3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93132"/>
              </p:ext>
            </p:extLst>
          </p:nvPr>
        </p:nvGraphicFramePr>
        <p:xfrm>
          <a:off x="3235326" y="2816123"/>
          <a:ext cx="2980782" cy="381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792852" imgH="3566627" progId="Prism9.Document">
                  <p:embed/>
                </p:oleObj>
              </mc:Choice>
              <mc:Fallback>
                <p:oleObj name="Prism 9" r:id="rId5" imgW="2792852" imgH="3566627" progId="Prism9.Document">
                  <p:embed/>
                  <p:pic>
                    <p:nvPicPr>
                      <p:cNvPr id="45" name="オブジェクト 44">
                        <a:extLst>
                          <a:ext uri="{FF2B5EF4-FFF2-40B4-BE49-F238E27FC236}">
                            <a16:creationId xmlns:a16="http://schemas.microsoft.com/office/drawing/2014/main" id="{FE0756E9-D45A-2486-0004-11CF3CBD3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326" y="2816123"/>
                        <a:ext cx="2980782" cy="3811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表 7">
            <a:extLst>
              <a:ext uri="{FF2B5EF4-FFF2-40B4-BE49-F238E27FC236}">
                <a16:creationId xmlns:a16="http://schemas.microsoft.com/office/drawing/2014/main" id="{D56A7548-3887-EDA6-3080-26E801BF4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32853"/>
              </p:ext>
            </p:extLst>
          </p:nvPr>
        </p:nvGraphicFramePr>
        <p:xfrm>
          <a:off x="1410950" y="1028108"/>
          <a:ext cx="7301259" cy="1490672"/>
        </p:xfrm>
        <a:graphic>
          <a:graphicData uri="http://schemas.openxmlformats.org/drawingml/2006/table">
            <a:tbl>
              <a:tblPr firstRow="1" bandRow="1"/>
              <a:tblGrid>
                <a:gridCol w="270417">
                  <a:extLst>
                    <a:ext uri="{9D8B030D-6E8A-4147-A177-3AD203B41FA5}">
                      <a16:colId xmlns:a16="http://schemas.microsoft.com/office/drawing/2014/main" val="3709892602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24983533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09834437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498926879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2925771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521849207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89107236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664539941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792906681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50067695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84234634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041523380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283706877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4229851201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51602825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459407725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346174127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12855573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57778080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43680886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075288169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498413546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403187226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466671285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396152142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2713254788"/>
                    </a:ext>
                  </a:extLst>
                </a:gridCol>
                <a:gridCol w="270417">
                  <a:extLst>
                    <a:ext uri="{9D8B030D-6E8A-4147-A177-3AD203B41FA5}">
                      <a16:colId xmlns:a16="http://schemas.microsoft.com/office/drawing/2014/main" val="1228129205"/>
                    </a:ext>
                  </a:extLst>
                </a:gridCol>
              </a:tblGrid>
              <a:tr h="337512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8"/>
                    </a:solidFill>
                  </a:tcPr>
                </a:tc>
                <a:tc gridSpan="24"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b="0" dirty="0"/>
                        <a:t>Tumor shrinkage</a:t>
                      </a:r>
                      <a:endParaRPr kumimoji="1" lang="ja-JP" altLang="en-US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75000"/>
                          </a:srgbClr>
                        </a:gs>
                        <a:gs pos="100000">
                          <a:srgbClr val="002060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92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556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48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*1,5,6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*3</a:t>
                      </a:r>
                      <a:endParaRPr kumimoji="1" lang="ja-JP" altLang="en-US" sz="7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*5,6</a:t>
                      </a:r>
                      <a:endParaRPr kumimoji="1"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*2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kumimoji="1" lang="en-US" altLang="ja-JP" sz="700" dirty="0">
                          <a:solidFill>
                            <a:schemeClr val="bg1"/>
                          </a:solidFill>
                        </a:rPr>
                        <a:t>*4</a:t>
                      </a:r>
                      <a:endParaRPr kumimoji="1" lang="ja-JP" altLang="en-US" sz="7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74326"/>
                  </a:ext>
                </a:extLst>
              </a:tr>
            </a:tbl>
          </a:graphicData>
        </a:graphic>
      </p:graphicFrame>
      <p:graphicFrame>
        <p:nvGraphicFramePr>
          <p:cNvPr id="86" name="表 13">
            <a:extLst>
              <a:ext uri="{FF2B5EF4-FFF2-40B4-BE49-F238E27FC236}">
                <a16:creationId xmlns:a16="http://schemas.microsoft.com/office/drawing/2014/main" id="{1EBBB015-B757-EDD5-816B-07082470E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75782"/>
              </p:ext>
            </p:extLst>
          </p:nvPr>
        </p:nvGraphicFramePr>
        <p:xfrm>
          <a:off x="68593" y="1021334"/>
          <a:ext cx="1278467" cy="1630680"/>
        </p:xfrm>
        <a:graphic>
          <a:graphicData uri="http://schemas.openxmlformats.org/drawingml/2006/table">
            <a:tbl>
              <a:tblPr firstRow="1" bandRow="1"/>
              <a:tblGrid>
                <a:gridCol w="1278467">
                  <a:extLst>
                    <a:ext uri="{9D8B030D-6E8A-4147-A177-3AD203B41FA5}">
                      <a16:colId xmlns:a16="http://schemas.microsoft.com/office/drawing/2014/main" val="397660301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400" dirty="0">
                          <a:solidFill>
                            <a:srgbClr val="002557"/>
                          </a:solidFill>
                        </a:rPr>
                        <a:t>Response</a:t>
                      </a:r>
                      <a:endParaRPr kumimoji="1" lang="ja-JP" altLang="en-US" sz="1400" dirty="0">
                        <a:solidFill>
                          <a:srgbClr val="002557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014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400" dirty="0">
                          <a:solidFill>
                            <a:srgbClr val="002557"/>
                          </a:solidFill>
                        </a:rPr>
                        <a:t>KRAS G12C</a:t>
                      </a:r>
                      <a:endParaRPr kumimoji="1" lang="ja-JP" altLang="en-US" sz="1400" dirty="0">
                        <a:solidFill>
                          <a:srgbClr val="002557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24442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400" dirty="0">
                          <a:solidFill>
                            <a:srgbClr val="002557"/>
                          </a:solidFill>
                        </a:rPr>
                        <a:t>TP53</a:t>
                      </a:r>
                      <a:endParaRPr kumimoji="1" lang="ja-JP" altLang="en-US" sz="1400" dirty="0">
                        <a:solidFill>
                          <a:srgbClr val="002557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1942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9042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38084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57127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761697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952121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1142544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1332968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523392" algn="l" defTabSz="380848" rtl="0" eaLnBrk="1" latinLnBrk="0" hangingPunct="1">
                        <a:defRPr sz="75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400" dirty="0">
                          <a:solidFill>
                            <a:srgbClr val="002557"/>
                          </a:solidFill>
                        </a:rPr>
                        <a:t>Other alterations</a:t>
                      </a:r>
                      <a:endParaRPr kumimoji="1" lang="ja-JP" altLang="en-US" sz="1400" dirty="0">
                        <a:solidFill>
                          <a:srgbClr val="002557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27181"/>
                  </a:ext>
                </a:extLst>
              </a:tr>
            </a:tbl>
          </a:graphicData>
        </a:graphic>
      </p:graphicFrame>
      <p:grpSp>
        <p:nvGrpSpPr>
          <p:cNvPr id="87" name="グループ化 7">
            <a:extLst>
              <a:ext uri="{FF2B5EF4-FFF2-40B4-BE49-F238E27FC236}">
                <a16:creationId xmlns:a16="http://schemas.microsoft.com/office/drawing/2014/main" id="{1888A67D-C0C2-3509-76AC-ED88B91D02E4}"/>
              </a:ext>
            </a:extLst>
          </p:cNvPr>
          <p:cNvGrpSpPr/>
          <p:nvPr/>
        </p:nvGrpSpPr>
        <p:grpSpPr>
          <a:xfrm>
            <a:off x="8795715" y="1028108"/>
            <a:ext cx="650916" cy="348621"/>
            <a:chOff x="8795715" y="1458186"/>
            <a:chExt cx="650916" cy="348621"/>
          </a:xfrm>
        </p:grpSpPr>
        <p:sp>
          <p:nvSpPr>
            <p:cNvPr id="88" name="正方形/長方形 8">
              <a:extLst>
                <a:ext uri="{FF2B5EF4-FFF2-40B4-BE49-F238E27FC236}">
                  <a16:creationId xmlns:a16="http://schemas.microsoft.com/office/drawing/2014/main" id="{D3C96004-4648-7091-E2E6-5D902B5EA691}"/>
                </a:ext>
              </a:extLst>
            </p:cNvPr>
            <p:cNvSpPr/>
            <p:nvPr/>
          </p:nvSpPr>
          <p:spPr>
            <a:xfrm>
              <a:off x="8795715" y="1458186"/>
              <a:ext cx="165406" cy="34862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" name="テキスト ボックス 9">
              <a:extLst>
                <a:ext uri="{FF2B5EF4-FFF2-40B4-BE49-F238E27FC236}">
                  <a16:creationId xmlns:a16="http://schemas.microsoft.com/office/drawing/2014/main" id="{DE4D1AF5-1DE6-344C-9469-D7ED288E778A}"/>
                </a:ext>
              </a:extLst>
            </p:cNvPr>
            <p:cNvSpPr txBox="1"/>
            <p:nvPr/>
          </p:nvSpPr>
          <p:spPr>
            <a:xfrm>
              <a:off x="8959014" y="1487314"/>
              <a:ext cx="487617" cy="31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PD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" name="グループ化 10">
            <a:extLst>
              <a:ext uri="{FF2B5EF4-FFF2-40B4-BE49-F238E27FC236}">
                <a16:creationId xmlns:a16="http://schemas.microsoft.com/office/drawing/2014/main" id="{2B845F5A-D0DD-BE2D-09E0-E9FA58305D0A}"/>
              </a:ext>
            </a:extLst>
          </p:cNvPr>
          <p:cNvGrpSpPr/>
          <p:nvPr/>
        </p:nvGrpSpPr>
        <p:grpSpPr>
          <a:xfrm>
            <a:off x="9834212" y="1028108"/>
            <a:ext cx="650916" cy="348621"/>
            <a:chOff x="8795715" y="1458186"/>
            <a:chExt cx="650916" cy="348621"/>
          </a:xfrm>
        </p:grpSpPr>
        <p:sp>
          <p:nvSpPr>
            <p:cNvPr id="91" name="正方形/長方形 11">
              <a:extLst>
                <a:ext uri="{FF2B5EF4-FFF2-40B4-BE49-F238E27FC236}">
                  <a16:creationId xmlns:a16="http://schemas.microsoft.com/office/drawing/2014/main" id="{0CA3F49A-FDAB-28E9-8030-0C076F11A473}"/>
                </a:ext>
              </a:extLst>
            </p:cNvPr>
            <p:cNvSpPr/>
            <p:nvPr/>
          </p:nvSpPr>
          <p:spPr>
            <a:xfrm>
              <a:off x="8795715" y="1458186"/>
              <a:ext cx="165406" cy="34862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" name="テキスト ボックス 12">
              <a:extLst>
                <a:ext uri="{FF2B5EF4-FFF2-40B4-BE49-F238E27FC236}">
                  <a16:creationId xmlns:a16="http://schemas.microsoft.com/office/drawing/2014/main" id="{A5440F4C-490A-BBE4-65A5-F4BE35F510EE}"/>
                </a:ext>
              </a:extLst>
            </p:cNvPr>
            <p:cNvSpPr txBox="1"/>
            <p:nvPr/>
          </p:nvSpPr>
          <p:spPr>
            <a:xfrm>
              <a:off x="8959014" y="1487314"/>
              <a:ext cx="487617" cy="31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SD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3" name="グループ化 13">
            <a:extLst>
              <a:ext uri="{FF2B5EF4-FFF2-40B4-BE49-F238E27FC236}">
                <a16:creationId xmlns:a16="http://schemas.microsoft.com/office/drawing/2014/main" id="{E23E5416-7DC9-7A30-83C0-6F765DC5DA0B}"/>
              </a:ext>
            </a:extLst>
          </p:cNvPr>
          <p:cNvGrpSpPr/>
          <p:nvPr/>
        </p:nvGrpSpPr>
        <p:grpSpPr>
          <a:xfrm>
            <a:off x="10831401" y="1021334"/>
            <a:ext cx="650916" cy="348621"/>
            <a:chOff x="8795715" y="1458186"/>
            <a:chExt cx="650916" cy="348621"/>
          </a:xfrm>
        </p:grpSpPr>
        <p:sp>
          <p:nvSpPr>
            <p:cNvPr id="94" name="正方形/長方形 14">
              <a:extLst>
                <a:ext uri="{FF2B5EF4-FFF2-40B4-BE49-F238E27FC236}">
                  <a16:creationId xmlns:a16="http://schemas.microsoft.com/office/drawing/2014/main" id="{2895937A-055F-9202-B23C-5BDE752362F8}"/>
                </a:ext>
              </a:extLst>
            </p:cNvPr>
            <p:cNvSpPr/>
            <p:nvPr/>
          </p:nvSpPr>
          <p:spPr>
            <a:xfrm>
              <a:off x="8795715" y="1458186"/>
              <a:ext cx="165406" cy="348621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テキスト ボックス 15">
              <a:extLst>
                <a:ext uri="{FF2B5EF4-FFF2-40B4-BE49-F238E27FC236}">
                  <a16:creationId xmlns:a16="http://schemas.microsoft.com/office/drawing/2014/main" id="{B663B229-2319-F311-A8DC-4A0B58DB29CA}"/>
                </a:ext>
              </a:extLst>
            </p:cNvPr>
            <p:cNvSpPr txBox="1"/>
            <p:nvPr/>
          </p:nvSpPr>
          <p:spPr>
            <a:xfrm>
              <a:off x="8959014" y="1487314"/>
              <a:ext cx="487617" cy="31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PR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6" name="グループ化 16">
            <a:extLst>
              <a:ext uri="{FF2B5EF4-FFF2-40B4-BE49-F238E27FC236}">
                <a16:creationId xmlns:a16="http://schemas.microsoft.com/office/drawing/2014/main" id="{02D50B87-9D63-52EE-F5FD-5B940B5DBECB}"/>
              </a:ext>
            </a:extLst>
          </p:cNvPr>
          <p:cNvGrpSpPr/>
          <p:nvPr/>
        </p:nvGrpSpPr>
        <p:grpSpPr>
          <a:xfrm>
            <a:off x="8795715" y="1410964"/>
            <a:ext cx="1146579" cy="348621"/>
            <a:chOff x="8795715" y="1870675"/>
            <a:chExt cx="1146579" cy="348621"/>
          </a:xfrm>
        </p:grpSpPr>
        <p:sp>
          <p:nvSpPr>
            <p:cNvPr id="97" name="正方形/長方形 17">
              <a:extLst>
                <a:ext uri="{FF2B5EF4-FFF2-40B4-BE49-F238E27FC236}">
                  <a16:creationId xmlns:a16="http://schemas.microsoft.com/office/drawing/2014/main" id="{A6756250-EEBD-0FB7-6499-CC7551261174}"/>
                </a:ext>
              </a:extLst>
            </p:cNvPr>
            <p:cNvSpPr/>
            <p:nvPr/>
          </p:nvSpPr>
          <p:spPr>
            <a:xfrm>
              <a:off x="8795715" y="1870675"/>
              <a:ext cx="165406" cy="348621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テキスト ボックス 18">
              <a:extLst>
                <a:ext uri="{FF2B5EF4-FFF2-40B4-BE49-F238E27FC236}">
                  <a16:creationId xmlns:a16="http://schemas.microsoft.com/office/drawing/2014/main" id="{0711CE6B-C402-EAC4-4F84-8F0FE0D5C408}"/>
                </a:ext>
              </a:extLst>
            </p:cNvPr>
            <p:cNvSpPr txBox="1"/>
            <p:nvPr/>
          </p:nvSpPr>
          <p:spPr>
            <a:xfrm>
              <a:off x="8959014" y="1899803"/>
              <a:ext cx="983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Negative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9" name="グループ化 19">
            <a:extLst>
              <a:ext uri="{FF2B5EF4-FFF2-40B4-BE49-F238E27FC236}">
                <a16:creationId xmlns:a16="http://schemas.microsoft.com/office/drawing/2014/main" id="{E6B1B9C9-7198-5E31-595C-41C537C4C8FF}"/>
              </a:ext>
            </a:extLst>
          </p:cNvPr>
          <p:cNvGrpSpPr/>
          <p:nvPr/>
        </p:nvGrpSpPr>
        <p:grpSpPr>
          <a:xfrm>
            <a:off x="9835905" y="1410964"/>
            <a:ext cx="1051369" cy="348621"/>
            <a:chOff x="9835905" y="1870675"/>
            <a:chExt cx="1051369" cy="348621"/>
          </a:xfrm>
        </p:grpSpPr>
        <p:sp>
          <p:nvSpPr>
            <p:cNvPr id="100" name="正方形/長方形 20">
              <a:extLst>
                <a:ext uri="{FF2B5EF4-FFF2-40B4-BE49-F238E27FC236}">
                  <a16:creationId xmlns:a16="http://schemas.microsoft.com/office/drawing/2014/main" id="{48A5B8B7-0356-4DD9-C8F3-2B367DECFF62}"/>
                </a:ext>
              </a:extLst>
            </p:cNvPr>
            <p:cNvSpPr/>
            <p:nvPr/>
          </p:nvSpPr>
          <p:spPr>
            <a:xfrm>
              <a:off x="9835905" y="1870675"/>
              <a:ext cx="165406" cy="348621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テキスト ボックス 21">
              <a:extLst>
                <a:ext uri="{FF2B5EF4-FFF2-40B4-BE49-F238E27FC236}">
                  <a16:creationId xmlns:a16="http://schemas.microsoft.com/office/drawing/2014/main" id="{D458733B-78BA-10D4-867A-6CB21E9B0E4D}"/>
                </a:ext>
              </a:extLst>
            </p:cNvPr>
            <p:cNvSpPr txBox="1"/>
            <p:nvPr/>
          </p:nvSpPr>
          <p:spPr>
            <a:xfrm>
              <a:off x="9999204" y="1899803"/>
              <a:ext cx="888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Shedder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2" name="グループ化 22">
            <a:extLst>
              <a:ext uri="{FF2B5EF4-FFF2-40B4-BE49-F238E27FC236}">
                <a16:creationId xmlns:a16="http://schemas.microsoft.com/office/drawing/2014/main" id="{91188045-17A8-A376-3025-145DD0F2CF27}"/>
              </a:ext>
            </a:extLst>
          </p:cNvPr>
          <p:cNvGrpSpPr/>
          <p:nvPr/>
        </p:nvGrpSpPr>
        <p:grpSpPr>
          <a:xfrm>
            <a:off x="10833095" y="1404190"/>
            <a:ext cx="1401237" cy="348621"/>
            <a:chOff x="10866963" y="1863901"/>
            <a:chExt cx="1401237" cy="348621"/>
          </a:xfrm>
        </p:grpSpPr>
        <p:sp>
          <p:nvSpPr>
            <p:cNvPr id="103" name="正方形/長方形 23">
              <a:extLst>
                <a:ext uri="{FF2B5EF4-FFF2-40B4-BE49-F238E27FC236}">
                  <a16:creationId xmlns:a16="http://schemas.microsoft.com/office/drawing/2014/main" id="{AE54FC53-9240-0C3C-C7BC-5F14536AB7D5}"/>
                </a:ext>
              </a:extLst>
            </p:cNvPr>
            <p:cNvSpPr/>
            <p:nvPr/>
          </p:nvSpPr>
          <p:spPr>
            <a:xfrm>
              <a:off x="10866963" y="1863901"/>
              <a:ext cx="165406" cy="348621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テキスト ボックス 24">
              <a:extLst>
                <a:ext uri="{FF2B5EF4-FFF2-40B4-BE49-F238E27FC236}">
                  <a16:creationId xmlns:a16="http://schemas.microsoft.com/office/drawing/2014/main" id="{EA5B8A34-9610-49B4-794A-10D654EC9188}"/>
                </a:ext>
              </a:extLst>
            </p:cNvPr>
            <p:cNvSpPr txBox="1"/>
            <p:nvPr/>
          </p:nvSpPr>
          <p:spPr>
            <a:xfrm>
              <a:off x="11030262" y="1893029"/>
              <a:ext cx="123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Non-shedder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" name="グループ化 25">
            <a:extLst>
              <a:ext uri="{FF2B5EF4-FFF2-40B4-BE49-F238E27FC236}">
                <a16:creationId xmlns:a16="http://schemas.microsoft.com/office/drawing/2014/main" id="{BB8E86E6-36A0-80F9-F171-6340CEE1A4DB}"/>
              </a:ext>
            </a:extLst>
          </p:cNvPr>
          <p:cNvGrpSpPr/>
          <p:nvPr/>
        </p:nvGrpSpPr>
        <p:grpSpPr>
          <a:xfrm>
            <a:off x="8798134" y="1785831"/>
            <a:ext cx="1146579" cy="348621"/>
            <a:chOff x="8795715" y="1870675"/>
            <a:chExt cx="1146579" cy="348621"/>
          </a:xfrm>
        </p:grpSpPr>
        <p:sp>
          <p:nvSpPr>
            <p:cNvPr id="106" name="正方形/長方形 26">
              <a:extLst>
                <a:ext uri="{FF2B5EF4-FFF2-40B4-BE49-F238E27FC236}">
                  <a16:creationId xmlns:a16="http://schemas.microsoft.com/office/drawing/2014/main" id="{B0C9CB40-38EA-9F05-9833-BD6CF4C00B30}"/>
                </a:ext>
              </a:extLst>
            </p:cNvPr>
            <p:cNvSpPr/>
            <p:nvPr/>
          </p:nvSpPr>
          <p:spPr>
            <a:xfrm>
              <a:off x="8795715" y="1870675"/>
              <a:ext cx="165406" cy="34862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テキスト ボックス 27">
              <a:extLst>
                <a:ext uri="{FF2B5EF4-FFF2-40B4-BE49-F238E27FC236}">
                  <a16:creationId xmlns:a16="http://schemas.microsoft.com/office/drawing/2014/main" id="{14FA87FD-783C-ABF6-DF56-2E141804BD1B}"/>
                </a:ext>
              </a:extLst>
            </p:cNvPr>
            <p:cNvSpPr txBox="1"/>
            <p:nvPr/>
          </p:nvSpPr>
          <p:spPr>
            <a:xfrm>
              <a:off x="8959014" y="1899803"/>
              <a:ext cx="983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Negative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8" name="グループ化 28">
            <a:extLst>
              <a:ext uri="{FF2B5EF4-FFF2-40B4-BE49-F238E27FC236}">
                <a16:creationId xmlns:a16="http://schemas.microsoft.com/office/drawing/2014/main" id="{5A954D5F-3221-737B-A85C-30557381AF3A}"/>
              </a:ext>
            </a:extLst>
          </p:cNvPr>
          <p:cNvGrpSpPr/>
          <p:nvPr/>
        </p:nvGrpSpPr>
        <p:grpSpPr>
          <a:xfrm>
            <a:off x="9838324" y="1785831"/>
            <a:ext cx="1051369" cy="348621"/>
            <a:chOff x="9835905" y="1870675"/>
            <a:chExt cx="1051369" cy="348621"/>
          </a:xfrm>
        </p:grpSpPr>
        <p:sp>
          <p:nvSpPr>
            <p:cNvPr id="109" name="正方形/長方形 29">
              <a:extLst>
                <a:ext uri="{FF2B5EF4-FFF2-40B4-BE49-F238E27FC236}">
                  <a16:creationId xmlns:a16="http://schemas.microsoft.com/office/drawing/2014/main" id="{AEAB5F02-FE05-1B6B-3B86-F96B24B0038C}"/>
                </a:ext>
              </a:extLst>
            </p:cNvPr>
            <p:cNvSpPr/>
            <p:nvPr/>
          </p:nvSpPr>
          <p:spPr>
            <a:xfrm>
              <a:off x="9835905" y="1870675"/>
              <a:ext cx="165406" cy="348621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テキスト ボックス 30">
              <a:extLst>
                <a:ext uri="{FF2B5EF4-FFF2-40B4-BE49-F238E27FC236}">
                  <a16:creationId xmlns:a16="http://schemas.microsoft.com/office/drawing/2014/main" id="{AECD0D66-5117-1955-3E8F-6F2C1251CF4A}"/>
                </a:ext>
              </a:extLst>
            </p:cNvPr>
            <p:cNvSpPr txBox="1"/>
            <p:nvPr/>
          </p:nvSpPr>
          <p:spPr>
            <a:xfrm>
              <a:off x="9999204" y="1899803"/>
              <a:ext cx="888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Positive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1" name="グループ化 31">
            <a:extLst>
              <a:ext uri="{FF2B5EF4-FFF2-40B4-BE49-F238E27FC236}">
                <a16:creationId xmlns:a16="http://schemas.microsoft.com/office/drawing/2014/main" id="{F8E1231A-D1D7-F53A-DC17-B5CBCACDF135}"/>
              </a:ext>
            </a:extLst>
          </p:cNvPr>
          <p:cNvGrpSpPr/>
          <p:nvPr/>
        </p:nvGrpSpPr>
        <p:grpSpPr>
          <a:xfrm>
            <a:off x="8793031" y="2150298"/>
            <a:ext cx="1146579" cy="348621"/>
            <a:chOff x="8795715" y="1870675"/>
            <a:chExt cx="1146579" cy="348621"/>
          </a:xfrm>
        </p:grpSpPr>
        <p:sp>
          <p:nvSpPr>
            <p:cNvPr id="112" name="正方形/長方形 32">
              <a:extLst>
                <a:ext uri="{FF2B5EF4-FFF2-40B4-BE49-F238E27FC236}">
                  <a16:creationId xmlns:a16="http://schemas.microsoft.com/office/drawing/2014/main" id="{3EF3C186-C896-ECC0-D690-BA0B8643BC6C}"/>
                </a:ext>
              </a:extLst>
            </p:cNvPr>
            <p:cNvSpPr/>
            <p:nvPr/>
          </p:nvSpPr>
          <p:spPr>
            <a:xfrm>
              <a:off x="8795715" y="1870675"/>
              <a:ext cx="165406" cy="348621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テキスト ボックス 33">
              <a:extLst>
                <a:ext uri="{FF2B5EF4-FFF2-40B4-BE49-F238E27FC236}">
                  <a16:creationId xmlns:a16="http://schemas.microsoft.com/office/drawing/2014/main" id="{BCFC1D25-D6A5-7BC7-447D-40F35C4AFA99}"/>
                </a:ext>
              </a:extLst>
            </p:cNvPr>
            <p:cNvSpPr txBox="1"/>
            <p:nvPr/>
          </p:nvSpPr>
          <p:spPr>
            <a:xfrm>
              <a:off x="8959014" y="1899803"/>
              <a:ext cx="983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Negative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4" name="グループ化 34">
            <a:extLst>
              <a:ext uri="{FF2B5EF4-FFF2-40B4-BE49-F238E27FC236}">
                <a16:creationId xmlns:a16="http://schemas.microsoft.com/office/drawing/2014/main" id="{D050EBBE-C311-4E4A-BD94-10A98F2CC4E5}"/>
              </a:ext>
            </a:extLst>
          </p:cNvPr>
          <p:cNvGrpSpPr/>
          <p:nvPr/>
        </p:nvGrpSpPr>
        <p:grpSpPr>
          <a:xfrm>
            <a:off x="9833221" y="2150298"/>
            <a:ext cx="1051369" cy="348621"/>
            <a:chOff x="9835905" y="1870675"/>
            <a:chExt cx="1051369" cy="348621"/>
          </a:xfrm>
        </p:grpSpPr>
        <p:sp>
          <p:nvSpPr>
            <p:cNvPr id="115" name="正方形/長方形 35">
              <a:extLst>
                <a:ext uri="{FF2B5EF4-FFF2-40B4-BE49-F238E27FC236}">
                  <a16:creationId xmlns:a16="http://schemas.microsoft.com/office/drawing/2014/main" id="{5C201F94-1C40-3875-DF8E-F69025E402F9}"/>
                </a:ext>
              </a:extLst>
            </p:cNvPr>
            <p:cNvSpPr/>
            <p:nvPr/>
          </p:nvSpPr>
          <p:spPr>
            <a:xfrm>
              <a:off x="9835905" y="1870675"/>
              <a:ext cx="165406" cy="348621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テキスト ボックス 36">
              <a:extLst>
                <a:ext uri="{FF2B5EF4-FFF2-40B4-BE49-F238E27FC236}">
                  <a16:creationId xmlns:a16="http://schemas.microsoft.com/office/drawing/2014/main" id="{B99BB53F-FD88-5759-70B0-0F64B7C23994}"/>
                </a:ext>
              </a:extLst>
            </p:cNvPr>
            <p:cNvSpPr txBox="1"/>
            <p:nvPr/>
          </p:nvSpPr>
          <p:spPr>
            <a:xfrm>
              <a:off x="9999204" y="1899803"/>
              <a:ext cx="888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</a:rPr>
                <a:t>Positive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7" name="グループ化 37">
            <a:extLst>
              <a:ext uri="{FF2B5EF4-FFF2-40B4-BE49-F238E27FC236}">
                <a16:creationId xmlns:a16="http://schemas.microsoft.com/office/drawing/2014/main" id="{354EB408-F1FD-0222-E628-9283FF42AF6C}"/>
              </a:ext>
            </a:extLst>
          </p:cNvPr>
          <p:cNvGrpSpPr/>
          <p:nvPr/>
        </p:nvGrpSpPr>
        <p:grpSpPr>
          <a:xfrm>
            <a:off x="2178844" y="1032880"/>
            <a:ext cx="6530838" cy="369332"/>
            <a:chOff x="2178844" y="1462958"/>
            <a:chExt cx="6530838" cy="369332"/>
          </a:xfrm>
        </p:grpSpPr>
        <p:sp>
          <p:nvSpPr>
            <p:cNvPr id="118" name="テキスト ボックス 38">
              <a:extLst>
                <a:ext uri="{FF2B5EF4-FFF2-40B4-BE49-F238E27FC236}">
                  <a16:creationId xmlns:a16="http://schemas.microsoft.com/office/drawing/2014/main" id="{65E6C59C-FF8D-D530-C4E3-431D1A211267}"/>
                </a:ext>
              </a:extLst>
            </p:cNvPr>
            <p:cNvSpPr txBox="1"/>
            <p:nvPr/>
          </p:nvSpPr>
          <p:spPr>
            <a:xfrm>
              <a:off x="7805442" y="1462958"/>
              <a:ext cx="904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Higher</a:t>
              </a:r>
              <a:endParaRPr kumimoji="1" lang="ja-JP" altLang="en-US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19" name="テキスト ボックス 39">
              <a:extLst>
                <a:ext uri="{FF2B5EF4-FFF2-40B4-BE49-F238E27FC236}">
                  <a16:creationId xmlns:a16="http://schemas.microsoft.com/office/drawing/2014/main" id="{A241783C-997E-76C4-9960-5760A4D8D64A}"/>
                </a:ext>
              </a:extLst>
            </p:cNvPr>
            <p:cNvSpPr txBox="1"/>
            <p:nvPr/>
          </p:nvSpPr>
          <p:spPr>
            <a:xfrm>
              <a:off x="2178844" y="1462958"/>
              <a:ext cx="103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Lower</a:t>
              </a:r>
              <a:endParaRPr kumimoji="1" lang="ja-JP" altLang="en-US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120" name="直線矢印コネクタ 40">
            <a:extLst>
              <a:ext uri="{FF2B5EF4-FFF2-40B4-BE49-F238E27FC236}">
                <a16:creationId xmlns:a16="http://schemas.microsoft.com/office/drawing/2014/main" id="{23C0E50F-4060-414A-6BCA-A86DF2467A84}"/>
              </a:ext>
            </a:extLst>
          </p:cNvPr>
          <p:cNvCxnSpPr>
            <a:cxnSpLocks/>
          </p:cNvCxnSpPr>
          <p:nvPr/>
        </p:nvCxnSpPr>
        <p:spPr>
          <a:xfrm>
            <a:off x="7563835" y="1218136"/>
            <a:ext cx="235974" cy="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直線矢印コネクタ 41">
            <a:extLst>
              <a:ext uri="{FF2B5EF4-FFF2-40B4-BE49-F238E27FC236}">
                <a16:creationId xmlns:a16="http://schemas.microsoft.com/office/drawing/2014/main" id="{9CB7F828-2772-6B24-1591-58930B874880}"/>
              </a:ext>
            </a:extLst>
          </p:cNvPr>
          <p:cNvCxnSpPr>
            <a:cxnSpLocks/>
          </p:cNvCxnSpPr>
          <p:nvPr/>
        </p:nvCxnSpPr>
        <p:spPr>
          <a:xfrm flipH="1" flipV="1">
            <a:off x="3105270" y="1216982"/>
            <a:ext cx="275775" cy="58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直線コネクタ 46">
            <a:extLst>
              <a:ext uri="{FF2B5EF4-FFF2-40B4-BE49-F238E27FC236}">
                <a16:creationId xmlns:a16="http://schemas.microsoft.com/office/drawing/2014/main" id="{05363217-4855-476F-2620-519A8AAEA08F}"/>
              </a:ext>
            </a:extLst>
          </p:cNvPr>
          <p:cNvCxnSpPr/>
          <p:nvPr/>
        </p:nvCxnSpPr>
        <p:spPr>
          <a:xfrm flipH="1">
            <a:off x="1410950" y="1433318"/>
            <a:ext cx="260534" cy="32626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612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2BAF2F7-2B3E-8CFA-08F6-8B27CB72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F67B3-230C-30C1-7EAE-25C7B78E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16</a:t>
            </a:fld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4AB5EA-DBF6-FFCE-6CDF-C36F40BBB2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err="1"/>
              <a:t>Sotorasib</a:t>
            </a:r>
            <a:r>
              <a:rPr kumimoji="1" lang="en-US" altLang="ja-JP" dirty="0"/>
              <a:t> in combination with CBDCA/PEM demonstrated favorable ORR and tolerability in advanced non-Sq, NSCLC patients with KRAS G12C mutation.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F2A8201-1EE9-0C72-D159-7E90D64276A1}"/>
              </a:ext>
            </a:extLst>
          </p:cNvPr>
          <p:cNvSpPr txBox="1">
            <a:spLocks/>
          </p:cNvSpPr>
          <p:nvPr/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3F7A0-71F0-446B-9DE8-6D75BE64EE0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63945-58D3-088A-764E-ADC434307801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68317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EBB8C-E4B7-304A-C74F-28D9787A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Acknowledgement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F408C5-9E4E-DABB-3DDF-3A93FE20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FDA43B-DF73-875A-AB61-A99285FDDD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78" y="1828799"/>
            <a:ext cx="10972799" cy="4011562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I appreciate;</a:t>
            </a:r>
          </a:p>
          <a:p>
            <a:pPr lvl="1"/>
            <a:r>
              <a:rPr kumimoji="1" lang="en-US" altLang="ja-JP" dirty="0"/>
              <a:t>Patients and family members</a:t>
            </a:r>
          </a:p>
          <a:p>
            <a:pPr lvl="1"/>
            <a:r>
              <a:rPr kumimoji="1" lang="en-US" altLang="ja-JP" sz="2000" dirty="0"/>
              <a:t>Co-investigators of WJOG</a:t>
            </a:r>
          </a:p>
          <a:p>
            <a:pPr lvl="1"/>
            <a:r>
              <a:rPr kumimoji="1" lang="en-US" altLang="ja-JP" sz="2000" dirty="0"/>
              <a:t>Study team members (especially, Mr. Shimomura &amp; Mr. </a:t>
            </a:r>
            <a:r>
              <a:rPr kumimoji="1" lang="en-US" altLang="ja-JP" sz="2000" dirty="0" err="1"/>
              <a:t>Sawa</a:t>
            </a:r>
            <a:r>
              <a:rPr kumimoji="1" lang="en-US" altLang="ja-JP" sz="2000" dirty="0"/>
              <a:t> [WJOG], Mr. </a:t>
            </a:r>
            <a:r>
              <a:rPr kumimoji="1" lang="en-US" altLang="ja-JP" sz="2000" dirty="0" err="1"/>
              <a:t>Funato</a:t>
            </a:r>
            <a:r>
              <a:rPr kumimoji="1" lang="en-US" altLang="ja-JP" sz="2000" dirty="0"/>
              <a:t> [CMIC </a:t>
            </a:r>
            <a:r>
              <a:rPr kumimoji="1" lang="en-US" altLang="ja-JP" sz="2000" dirty="0" err="1"/>
              <a:t>ShiftZero</a:t>
            </a:r>
            <a:r>
              <a:rPr kumimoji="1" lang="en-US" altLang="ja-JP" sz="2000" dirty="0"/>
              <a:t> K.K.], and Ms. Sakagami [Wakayama Medical University])</a:t>
            </a:r>
          </a:p>
          <a:p>
            <a:pPr lvl="1"/>
            <a:r>
              <a:rPr kumimoji="1" lang="en-US" altLang="ja-JP" sz="2000" dirty="0"/>
              <a:t>My mentor, Prof. Nobuyuki Yamamoto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This investigator-initiated study is funded by AMGEN Inc.</a:t>
            </a:r>
          </a:p>
          <a:p>
            <a:endParaRPr kumimoji="1" lang="ja-JP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26DE-C11B-264D-DCAF-C3BCE9A1F7E1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153644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814E2-D887-796F-77B9-C27334E5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Investigators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118D8E-9643-BCF0-75A6-53F37DE8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34252B6-D9B5-4C60-4BFB-AF170F6725CB}"/>
              </a:ext>
            </a:extLst>
          </p:cNvPr>
          <p:cNvGrpSpPr/>
          <p:nvPr/>
        </p:nvGrpSpPr>
        <p:grpSpPr>
          <a:xfrm>
            <a:off x="634648" y="1577037"/>
            <a:ext cx="2478900" cy="4599032"/>
            <a:chOff x="634648" y="1577037"/>
            <a:chExt cx="2478900" cy="4599032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041B5E-4206-5DAA-2B01-810BA07B23EC}"/>
                </a:ext>
              </a:extLst>
            </p:cNvPr>
            <p:cNvSpPr txBox="1"/>
            <p:nvPr/>
          </p:nvSpPr>
          <p:spPr>
            <a:xfrm>
              <a:off x="640080" y="1577037"/>
              <a:ext cx="24734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Shinya Sakata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Kumamoto University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11EFA3C-B689-D774-316E-ACEDBF150C5D}"/>
                </a:ext>
              </a:extLst>
            </p:cNvPr>
            <p:cNvSpPr txBox="1"/>
            <p:nvPr/>
          </p:nvSpPr>
          <p:spPr>
            <a:xfrm>
              <a:off x="638980" y="2504753"/>
              <a:ext cx="24745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+mj-lt"/>
                </a:rPr>
                <a:t>Koichi Azuma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Kurume University School of Medicine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C20A688-A70B-2CE5-C0DB-3A1AD4716511}"/>
                </a:ext>
              </a:extLst>
            </p:cNvPr>
            <p:cNvSpPr txBox="1"/>
            <p:nvPr/>
          </p:nvSpPr>
          <p:spPr>
            <a:xfrm>
              <a:off x="634648" y="3678690"/>
              <a:ext cx="24789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Takehiro</a:t>
              </a:r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Uemura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Nagoya City University Graduate School of Medical Sciences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612BF6-0566-C75C-31C9-118B8BEFBC21}"/>
                </a:ext>
              </a:extLst>
            </p:cNvPr>
            <p:cNvSpPr txBox="1"/>
            <p:nvPr/>
          </p:nvSpPr>
          <p:spPr>
            <a:xfrm>
              <a:off x="634648" y="5037296"/>
              <a:ext cx="24789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Yuko Tsuchiya-Kawano</a:t>
              </a:r>
              <a:endParaRPr lang="en-US" altLang="ja-JP" sz="16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kern="100" dirty="0">
                  <a:solidFill>
                    <a:srgbClr val="000000"/>
                  </a:solidFill>
                  <a:effectLst/>
                  <a:latin typeface="+mj-lt"/>
                  <a:ea typeface="游明朝" panose="02020400000000000000" pitchFamily="18" charset="-128"/>
                  <a:cs typeface="Times New Roman" panose="02020603050405020304" pitchFamily="18" charset="0"/>
                </a:rPr>
                <a:t>Kitakyushu Municipal Medical Center</a:t>
              </a:r>
              <a:endParaRPr lang="ja-JP" altLang="ja-JP" sz="1600" kern="100" dirty="0"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E01024B-0EC7-8FB1-E1FD-84D5A20192EB}"/>
              </a:ext>
            </a:extLst>
          </p:cNvPr>
          <p:cNvGrpSpPr/>
          <p:nvPr/>
        </p:nvGrpSpPr>
        <p:grpSpPr>
          <a:xfrm>
            <a:off x="3392291" y="1577782"/>
            <a:ext cx="2464027" cy="4598287"/>
            <a:chOff x="3392291" y="1577782"/>
            <a:chExt cx="2464027" cy="4598287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9D3E905-C809-0498-431A-EDFBCA035551}"/>
                </a:ext>
              </a:extLst>
            </p:cNvPr>
            <p:cNvSpPr txBox="1"/>
            <p:nvPr/>
          </p:nvSpPr>
          <p:spPr>
            <a:xfrm>
              <a:off x="3392291" y="1577782"/>
              <a:ext cx="24596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Hiroshige Yoshioka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Kansai Medical University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59C8593-D839-9689-A965-D672EE0D9E57}"/>
                </a:ext>
              </a:extLst>
            </p:cNvPr>
            <p:cNvSpPr txBox="1"/>
            <p:nvPr/>
          </p:nvSpPr>
          <p:spPr>
            <a:xfrm>
              <a:off x="3398319" y="2730953"/>
              <a:ext cx="24536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Mitsuo </a:t>
              </a:r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Osuga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Yasuhiro Koh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Center for Biomedical Sciences, Wakayama Medical University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F3BE346-9E49-98DC-1EC7-9F1D47589167}"/>
                </a:ext>
              </a:extLst>
            </p:cNvPr>
            <p:cNvSpPr txBox="1"/>
            <p:nvPr/>
          </p:nvSpPr>
          <p:spPr>
            <a:xfrm>
              <a:off x="3402682" y="4407345"/>
              <a:ext cx="24536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Satoshi Morita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Kyoto University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1D62930-3BA7-9404-5973-B1AE0F3D8BE4}"/>
                </a:ext>
              </a:extLst>
            </p:cNvPr>
            <p:cNvSpPr txBox="1"/>
            <p:nvPr/>
          </p:nvSpPr>
          <p:spPr>
            <a:xfrm>
              <a:off x="3402682" y="5314295"/>
              <a:ext cx="24536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+mj-lt"/>
                </a:rPr>
                <a:t>Nobuyuki Yamamoto 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Wakayama Medical University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A849575-C9E0-2E67-B629-E61B513B921E}"/>
              </a:ext>
            </a:extLst>
          </p:cNvPr>
          <p:cNvGrpSpPr/>
          <p:nvPr/>
        </p:nvGrpSpPr>
        <p:grpSpPr>
          <a:xfrm>
            <a:off x="6322193" y="1177625"/>
            <a:ext cx="2466867" cy="4998507"/>
            <a:chOff x="6322193" y="1177625"/>
            <a:chExt cx="2466867" cy="4998507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BE44434-2A7A-2AB6-6DDA-6CBDBC8DAE70}"/>
                </a:ext>
              </a:extLst>
            </p:cNvPr>
            <p:cNvSpPr txBox="1"/>
            <p:nvPr/>
          </p:nvSpPr>
          <p:spPr>
            <a:xfrm>
              <a:off x="6335683" y="1177625"/>
              <a:ext cx="24398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Osamu </a:t>
              </a:r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Hataji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Matsuzaka </a:t>
              </a:r>
              <a:r>
                <a:rPr lang="en-US" altLang="ja-JP" sz="1600" kern="100" dirty="0">
                  <a:solidFill>
                    <a:srgbClr val="000000"/>
                  </a:solidFill>
                  <a:effectLst/>
                  <a:latin typeface="+mj-lt"/>
                  <a:ea typeface="游明朝" panose="02020400000000000000" pitchFamily="18" charset="-128"/>
                  <a:cs typeface="Times New Roman" panose="02020603050405020304" pitchFamily="18" charset="0"/>
                </a:rPr>
                <a:t>Municipal Hospital</a:t>
              </a:r>
              <a:endParaRPr lang="en-US" altLang="ja-JP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58F9FAA-2930-B516-B318-3CDD3D5B154D}"/>
                </a:ext>
              </a:extLst>
            </p:cNvPr>
            <p:cNvSpPr txBox="1"/>
            <p:nvPr/>
          </p:nvSpPr>
          <p:spPr>
            <a:xfrm>
              <a:off x="6340046" y="5560579"/>
              <a:ext cx="243116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+mj-lt"/>
                </a:rPr>
                <a:t>Kazushige </a:t>
              </a:r>
              <a:r>
                <a:rPr lang="en-US" altLang="ja-JP" b="1" dirty="0" err="1">
                  <a:latin typeface="+mj-lt"/>
                </a:rPr>
                <a:t>Wakuda</a:t>
              </a:r>
              <a:endParaRPr lang="en-US" altLang="ja-JP" b="1" dirty="0"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Shizuoka Cancer Center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FC186E3-7570-672C-0238-4D07C34B6971}"/>
                </a:ext>
              </a:extLst>
            </p:cNvPr>
            <p:cNvSpPr txBox="1"/>
            <p:nvPr/>
          </p:nvSpPr>
          <p:spPr>
            <a:xfrm>
              <a:off x="6340046" y="3041605"/>
              <a:ext cx="2431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chemeClr val="tx1"/>
                  </a:solidFill>
                  <a:latin typeface="+mj-lt"/>
                </a:rPr>
                <a:t>Haruko </a:t>
              </a:r>
              <a:r>
                <a:rPr lang="en-US" altLang="ja-JP" sz="1600" b="1" dirty="0" err="1">
                  <a:solidFill>
                    <a:schemeClr val="tx1"/>
                  </a:solidFill>
                  <a:latin typeface="+mj-lt"/>
                </a:rPr>
                <a:t>Daga</a:t>
              </a:r>
              <a:endParaRPr lang="en-US" altLang="ja-JP" sz="16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Osaka City General Hospital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24F3856-9BC8-AD16-9EE7-010495254E3B}"/>
                </a:ext>
              </a:extLst>
            </p:cNvPr>
            <p:cNvSpPr txBox="1"/>
            <p:nvPr/>
          </p:nvSpPr>
          <p:spPr>
            <a:xfrm>
              <a:off x="6335683" y="4874808"/>
              <a:ext cx="243988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Kiichiro Ninomiya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Okayama University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F55FF883-0EC0-B546-A1E4-184452D9AC79}"/>
                </a:ext>
              </a:extLst>
            </p:cNvPr>
            <p:cNvSpPr txBox="1"/>
            <p:nvPr/>
          </p:nvSpPr>
          <p:spPr>
            <a:xfrm>
              <a:off x="6336767" y="3942818"/>
              <a:ext cx="24377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Hidetoshi Hayashi</a:t>
              </a:r>
            </a:p>
            <a:p>
              <a:r>
                <a:rPr lang="en-US" altLang="ja-JP" sz="1600" dirty="0" err="1">
                  <a:solidFill>
                    <a:schemeClr val="tx1"/>
                  </a:solidFill>
                  <a:latin typeface="+mj-lt"/>
                </a:rPr>
                <a:t>Kindai</a:t>
              </a:r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 University, Faculty of Medicine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0D0B8A8-8054-DBD7-35B7-F78D845AE121}"/>
                </a:ext>
              </a:extLst>
            </p:cNvPr>
            <p:cNvSpPr txBox="1"/>
            <p:nvPr/>
          </p:nvSpPr>
          <p:spPr>
            <a:xfrm>
              <a:off x="6322193" y="2109615"/>
              <a:ext cx="24668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Terufumi</a:t>
              </a:r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 Kato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Kanagawa Cancer Center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6D629FA-2492-F6DB-A236-833F3A3A4994}"/>
              </a:ext>
            </a:extLst>
          </p:cNvPr>
          <p:cNvGrpSpPr/>
          <p:nvPr/>
        </p:nvGrpSpPr>
        <p:grpSpPr>
          <a:xfrm>
            <a:off x="9153959" y="638374"/>
            <a:ext cx="2439886" cy="5537695"/>
            <a:chOff x="9153959" y="638374"/>
            <a:chExt cx="2439886" cy="5537695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A8D5C22-ADFF-B03C-51D4-F418658FB1A0}"/>
                </a:ext>
              </a:extLst>
            </p:cNvPr>
            <p:cNvSpPr txBox="1"/>
            <p:nvPr/>
          </p:nvSpPr>
          <p:spPr>
            <a:xfrm>
              <a:off x="9153959" y="638374"/>
              <a:ext cx="24354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+mj-lt"/>
                </a:rPr>
                <a:t>Isamu Okamoto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Kyushu University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8029F59-33FA-F0D5-E144-FE7555BF01F4}"/>
                </a:ext>
              </a:extLst>
            </p:cNvPr>
            <p:cNvSpPr txBox="1"/>
            <p:nvPr/>
          </p:nvSpPr>
          <p:spPr>
            <a:xfrm>
              <a:off x="9153959" y="3673583"/>
              <a:ext cx="24398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Ro </a:t>
              </a:r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Toyozawa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NHO Kyushu Cancer Center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915BEB9-9D23-27FB-2058-E1DB6458CA2A}"/>
                </a:ext>
              </a:extLst>
            </p:cNvPr>
            <p:cNvSpPr txBox="1"/>
            <p:nvPr/>
          </p:nvSpPr>
          <p:spPr>
            <a:xfrm>
              <a:off x="9153959" y="2032868"/>
              <a:ext cx="24311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Toshiyuki </a:t>
              </a:r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Kozuki</a:t>
              </a:r>
              <a:endParaRPr lang="en-US" altLang="ja-JP" sz="18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en-US" altLang="ja-JP" sz="1600" dirty="0">
                  <a:latin typeface="+mj-lt"/>
                </a:rPr>
                <a:t>NHO Shikoku Cancer Center</a:t>
              </a:r>
              <a:endParaRPr lang="en-US" altLang="ja-JP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87C088B-E066-DFEE-4C85-EA8B24352130}"/>
                </a:ext>
              </a:extLst>
            </p:cNvPr>
            <p:cNvSpPr txBox="1"/>
            <p:nvPr/>
          </p:nvSpPr>
          <p:spPr>
            <a:xfrm>
              <a:off x="9153959" y="4617051"/>
              <a:ext cx="23979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Tomohiro Sakamoto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Tottori University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965ACF3-71D8-52F1-492A-C66BFC96E19A}"/>
                </a:ext>
              </a:extLst>
            </p:cNvPr>
            <p:cNvSpPr txBox="1"/>
            <p:nvPr/>
          </p:nvSpPr>
          <p:spPr>
            <a:xfrm>
              <a:off x="9153959" y="1335621"/>
              <a:ext cx="23858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 err="1">
                  <a:solidFill>
                    <a:schemeClr val="tx1"/>
                  </a:solidFill>
                  <a:latin typeface="+mj-lt"/>
                </a:rPr>
                <a:t>Tatsuro</a:t>
              </a:r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 Fukuhara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Miyagi Cancer Center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10E07F7-891A-399C-A09B-FCDD2D0230C8}"/>
                </a:ext>
              </a:extLst>
            </p:cNvPr>
            <p:cNvSpPr txBox="1"/>
            <p:nvPr/>
          </p:nvSpPr>
          <p:spPr>
            <a:xfrm>
              <a:off x="9153959" y="2976336"/>
              <a:ext cx="23858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Naoko Shimada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Juntendo University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29BA5F9-4F37-AE44-0C32-711A07F30EA0}"/>
                </a:ext>
              </a:extLst>
            </p:cNvPr>
            <p:cNvSpPr txBox="1"/>
            <p:nvPr/>
          </p:nvSpPr>
          <p:spPr>
            <a:xfrm>
              <a:off x="9153959" y="5314295"/>
              <a:ext cx="2397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chemeClr val="tx1"/>
                  </a:solidFill>
                  <a:latin typeface="+mj-lt"/>
                </a:rPr>
                <a:t>Yuki Sato</a:t>
              </a:r>
            </a:p>
            <a:p>
              <a:r>
                <a:rPr lang="en-US" altLang="ja-JP" sz="1600" dirty="0">
                  <a:solidFill>
                    <a:schemeClr val="tx1"/>
                  </a:solidFill>
                  <a:latin typeface="+mj-lt"/>
                </a:rPr>
                <a:t>Kobe City Medical Center General Hospital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FD40C9-E205-FFFE-B03B-7ACAF8E49EDB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97046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de-AT" sz="1067">
                <a:solidFill>
                  <a:srgbClr val="161F46"/>
                </a:solidFill>
                <a:latin typeface="Arial"/>
              </a:rPr>
              <a:t>SC-AT-NP-00098 06.21</a:t>
            </a:r>
            <a:endParaRPr lang="de-AT" sz="800" dirty="0">
              <a:solidFill>
                <a:srgbClr val="161F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9F7B4-3C7F-4731-2EE8-4349D98A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Background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410A7A-527E-11FE-C168-8FBEAA1A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93298F-BBE9-6476-44BF-8380034401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122629"/>
            <a:ext cx="109728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Molecular-targeted drugs have a critical role in advanced non-squamous, non-small cell lung cancer (non-Sq, NSCLC) patients with oncogenic driver alterations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In EGFR-mutated tumor, phase III trials showed the benefit of adding cytotoxic chemotherapy on gefitinib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1EDDC0-1C20-EC2D-155A-B05DDE49070F}"/>
              </a:ext>
            </a:extLst>
          </p:cNvPr>
          <p:cNvSpPr txBox="1"/>
          <p:nvPr/>
        </p:nvSpPr>
        <p:spPr>
          <a:xfrm>
            <a:off x="539646" y="6350876"/>
            <a:ext cx="978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/>
              <a:t>Hosomi</a:t>
            </a:r>
            <a:r>
              <a:rPr kumimoji="1" lang="en-US" altLang="ja-JP" sz="1000" dirty="0"/>
              <a:t> Y, JCO 2019. Hou X, JAMA Network Open 2023. </a:t>
            </a:r>
            <a:r>
              <a:rPr kumimoji="1" lang="en-US" altLang="ja-JP" sz="1000" dirty="0" err="1"/>
              <a:t>Miyauchi</a:t>
            </a:r>
            <a:r>
              <a:rPr kumimoji="1" lang="en-US" altLang="ja-JP" sz="1000" dirty="0"/>
              <a:t> E, JCO 2022. Noronha V, JCO 2020. </a:t>
            </a:r>
            <a:r>
              <a:rPr kumimoji="1" lang="en-US" altLang="ja-JP" sz="1000" dirty="0" err="1"/>
              <a:t>Wakuda</a:t>
            </a:r>
            <a:r>
              <a:rPr kumimoji="1" lang="en-US" altLang="ja-JP" sz="1000" dirty="0"/>
              <a:t> K, BMC Cancer 2023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3244A6F-AFFA-1D92-2FCF-39D3A2A55F8E}"/>
              </a:ext>
            </a:extLst>
          </p:cNvPr>
          <p:cNvGrpSpPr/>
          <p:nvPr/>
        </p:nvGrpSpPr>
        <p:grpSpPr>
          <a:xfrm>
            <a:off x="539647" y="3253648"/>
            <a:ext cx="11173666" cy="2181721"/>
            <a:chOff x="539647" y="4118248"/>
            <a:chExt cx="11173666" cy="2181721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0AC1FF93-3EF1-0676-E602-17C86CCD73DF}"/>
                </a:ext>
              </a:extLst>
            </p:cNvPr>
            <p:cNvGrpSpPr/>
            <p:nvPr/>
          </p:nvGrpSpPr>
          <p:grpSpPr>
            <a:xfrm>
              <a:off x="539647" y="5161943"/>
              <a:ext cx="3433179" cy="981043"/>
              <a:chOff x="539647" y="5058470"/>
              <a:chExt cx="3433179" cy="981043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BBA3ADB-7144-D951-0BCD-24BB4A2EC3D3}"/>
                  </a:ext>
                </a:extLst>
              </p:cNvPr>
              <p:cNvSpPr/>
              <p:nvPr/>
            </p:nvSpPr>
            <p:spPr>
              <a:xfrm>
                <a:off x="539647" y="5058470"/>
                <a:ext cx="3303810" cy="917057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00269D4-D492-7313-1F4F-A72558CC4A2D}"/>
                  </a:ext>
                </a:extLst>
              </p:cNvPr>
              <p:cNvSpPr/>
              <p:nvPr/>
            </p:nvSpPr>
            <p:spPr>
              <a:xfrm>
                <a:off x="640080" y="5548533"/>
                <a:ext cx="3332746" cy="490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600" dirty="0">
                    <a:solidFill>
                      <a:srgbClr val="002557"/>
                    </a:solidFill>
                  </a:rPr>
                  <a:t>ALK-TKI +/- platinum-doublet</a:t>
                </a:r>
                <a:endParaRPr kumimoji="1" lang="ja-JP" altLang="en-US" sz="1600" dirty="0">
                  <a:solidFill>
                    <a:srgbClr val="002557"/>
                  </a:solidFill>
                </a:endParaRP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7685AA8A-72D5-AEF7-4878-E70C06844888}"/>
                </a:ext>
              </a:extLst>
            </p:cNvPr>
            <p:cNvGrpSpPr/>
            <p:nvPr/>
          </p:nvGrpSpPr>
          <p:grpSpPr>
            <a:xfrm>
              <a:off x="3906170" y="5165558"/>
              <a:ext cx="3433179" cy="977428"/>
              <a:chOff x="3906170" y="5062085"/>
              <a:chExt cx="3433179" cy="977428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ACE40ABE-7551-99E8-8A7D-41CAC9765B57}"/>
                  </a:ext>
                </a:extLst>
              </p:cNvPr>
              <p:cNvSpPr/>
              <p:nvPr/>
            </p:nvSpPr>
            <p:spPr>
              <a:xfrm>
                <a:off x="3906170" y="5062085"/>
                <a:ext cx="3129095" cy="917057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345FCBF-F075-0A5F-2055-C3C838C910F9}"/>
                  </a:ext>
                </a:extLst>
              </p:cNvPr>
              <p:cNvSpPr/>
              <p:nvPr/>
            </p:nvSpPr>
            <p:spPr>
              <a:xfrm>
                <a:off x="4006603" y="5548533"/>
                <a:ext cx="3332746" cy="490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600" dirty="0" err="1">
                    <a:solidFill>
                      <a:srgbClr val="002557"/>
                    </a:solidFill>
                  </a:rPr>
                  <a:t>Sotorasib</a:t>
                </a:r>
                <a:r>
                  <a:rPr kumimoji="1" lang="en-US" altLang="ja-JP" sz="1600" dirty="0">
                    <a:solidFill>
                      <a:srgbClr val="002557"/>
                    </a:solidFill>
                  </a:rPr>
                  <a:t> + CBDCA / PEM</a:t>
                </a:r>
                <a:endParaRPr kumimoji="1" lang="ja-JP" altLang="en-US" sz="1600" dirty="0">
                  <a:solidFill>
                    <a:srgbClr val="002557"/>
                  </a:solidFill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45672F8-70DD-7305-FCAF-16077C1243BE}"/>
                </a:ext>
              </a:extLst>
            </p:cNvPr>
            <p:cNvGrpSpPr/>
            <p:nvPr/>
          </p:nvGrpSpPr>
          <p:grpSpPr>
            <a:xfrm>
              <a:off x="7086431" y="5166641"/>
              <a:ext cx="3435756" cy="976345"/>
              <a:chOff x="7086431" y="5063168"/>
              <a:chExt cx="3435756" cy="976345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F8B25E0-B61B-C30C-E17A-A5D6F1AD5BEE}"/>
                  </a:ext>
                </a:extLst>
              </p:cNvPr>
              <p:cNvSpPr/>
              <p:nvPr/>
            </p:nvSpPr>
            <p:spPr>
              <a:xfrm>
                <a:off x="7086431" y="5063168"/>
                <a:ext cx="3435755" cy="917057"/>
              </a:xfrm>
              <a:prstGeom prst="rect">
                <a:avLst/>
              </a:prstGeom>
              <a:solidFill>
                <a:srgbClr val="92D05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E0D0933-79ED-DCA8-6245-0BA842BC4F6E}"/>
                  </a:ext>
                </a:extLst>
              </p:cNvPr>
              <p:cNvSpPr/>
              <p:nvPr/>
            </p:nvSpPr>
            <p:spPr>
              <a:xfrm>
                <a:off x="7189441" y="5548533"/>
                <a:ext cx="3332746" cy="490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600" dirty="0">
                    <a:solidFill>
                      <a:srgbClr val="002557"/>
                    </a:solidFill>
                  </a:rPr>
                  <a:t>MET-TKI +/- platinum-doublet</a:t>
                </a:r>
                <a:endParaRPr kumimoji="1" lang="ja-JP" altLang="en-US" sz="1600" dirty="0">
                  <a:solidFill>
                    <a:srgbClr val="002557"/>
                  </a:solidFill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366FC20-5F9F-28FF-A8B3-54A6BA5F0349}"/>
                </a:ext>
              </a:extLst>
            </p:cNvPr>
            <p:cNvSpPr txBox="1"/>
            <p:nvPr/>
          </p:nvSpPr>
          <p:spPr>
            <a:xfrm>
              <a:off x="10598390" y="5272813"/>
              <a:ext cx="1114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2557"/>
                  </a:solidFill>
                </a:rPr>
                <a:t>……</a:t>
              </a:r>
              <a:endParaRPr kumimoji="1" lang="ja-JP" altLang="en-US" sz="2400" dirty="0">
                <a:solidFill>
                  <a:srgbClr val="002557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72F9C1C-B262-5EA3-9C9B-0A29237DC26D}"/>
                </a:ext>
              </a:extLst>
            </p:cNvPr>
            <p:cNvSpPr/>
            <p:nvPr/>
          </p:nvSpPr>
          <p:spPr>
            <a:xfrm>
              <a:off x="640079" y="5293094"/>
              <a:ext cx="1986815" cy="4211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</a:rPr>
                <a:t>ALK-rearranged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7CBB264-8F6F-9790-6C24-004C79D6F584}"/>
                </a:ext>
              </a:extLst>
            </p:cNvPr>
            <p:cNvSpPr/>
            <p:nvPr/>
          </p:nvSpPr>
          <p:spPr>
            <a:xfrm>
              <a:off x="4006603" y="5293095"/>
              <a:ext cx="2888870" cy="421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/>
                <a:t>KRAS G12C (SCARLET)</a:t>
              </a:r>
              <a:endParaRPr kumimoji="1" lang="ja-JP" altLang="en-US" b="1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F2DF372-55FD-9AAC-CAA0-C42842C9DBBC}"/>
                </a:ext>
              </a:extLst>
            </p:cNvPr>
            <p:cNvSpPr/>
            <p:nvPr/>
          </p:nvSpPr>
          <p:spPr>
            <a:xfrm>
              <a:off x="7189440" y="5293095"/>
              <a:ext cx="2375665" cy="4211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/>
                <a:t>MET ex14 skipping</a:t>
              </a:r>
              <a:endParaRPr kumimoji="1" lang="ja-JP" altLang="en-US" b="1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C8953C4-415B-B3EF-4609-D3CF4C2CFF54}"/>
                </a:ext>
              </a:extLst>
            </p:cNvPr>
            <p:cNvSpPr/>
            <p:nvPr/>
          </p:nvSpPr>
          <p:spPr>
            <a:xfrm>
              <a:off x="640080" y="4118248"/>
              <a:ext cx="10880727" cy="821208"/>
            </a:xfrm>
            <a:prstGeom prst="rect">
              <a:avLst/>
            </a:prstGeom>
            <a:noFill/>
            <a:ln w="28575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rgbClr val="002557"/>
                  </a:solidFill>
                </a:rPr>
                <a:t>Umbrella-type, phase II studies @ WJOG</a:t>
              </a:r>
            </a:p>
            <a:p>
              <a:pPr algn="ctr"/>
              <a:r>
                <a:rPr kumimoji="1" lang="en-US" altLang="ja-JP" sz="2000" b="1" dirty="0">
                  <a:solidFill>
                    <a:srgbClr val="002557"/>
                  </a:solidFill>
                </a:rPr>
                <a:t>for advanced non-Sq, NSCLC patients with rare driver oncogenes</a:t>
              </a:r>
              <a:endParaRPr kumimoji="1" lang="ja-JP" altLang="en-US" sz="2000" b="1" dirty="0">
                <a:solidFill>
                  <a:srgbClr val="002557"/>
                </a:solidFill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7733A2C9-AB62-94AD-11D9-84F5D5147742}"/>
                </a:ext>
              </a:extLst>
            </p:cNvPr>
            <p:cNvCxnSpPr>
              <a:cxnSpLocks/>
              <a:stCxn id="14" idx="2"/>
              <a:endCxn id="7" idx="0"/>
            </p:cNvCxnSpPr>
            <p:nvPr/>
          </p:nvCxnSpPr>
          <p:spPr>
            <a:xfrm flipH="1">
              <a:off x="1633487" y="4939456"/>
              <a:ext cx="4446957" cy="353638"/>
            </a:xfrm>
            <a:prstGeom prst="straightConnector1">
              <a:avLst/>
            </a:prstGeom>
            <a:ln>
              <a:solidFill>
                <a:srgbClr val="0025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639D7C7-FD3E-BCD6-761A-E853BBD90FAE}"/>
                </a:ext>
              </a:extLst>
            </p:cNvPr>
            <p:cNvCxnSpPr>
              <a:cxnSpLocks/>
              <a:stCxn id="14" idx="2"/>
              <a:endCxn id="8" idx="0"/>
            </p:cNvCxnSpPr>
            <p:nvPr/>
          </p:nvCxnSpPr>
          <p:spPr>
            <a:xfrm flipH="1">
              <a:off x="5451038" y="4939456"/>
              <a:ext cx="629406" cy="353639"/>
            </a:xfrm>
            <a:prstGeom prst="straightConnector1">
              <a:avLst/>
            </a:prstGeom>
            <a:ln>
              <a:solidFill>
                <a:srgbClr val="0025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09635A47-CB1F-6944-70ED-CCD2CF70C92B}"/>
                </a:ext>
              </a:extLst>
            </p:cNvPr>
            <p:cNvCxnSpPr>
              <a:cxnSpLocks/>
              <a:stCxn id="14" idx="2"/>
              <a:endCxn id="9" idx="0"/>
            </p:cNvCxnSpPr>
            <p:nvPr/>
          </p:nvCxnSpPr>
          <p:spPr>
            <a:xfrm>
              <a:off x="6080444" y="4939456"/>
              <a:ext cx="2296829" cy="353639"/>
            </a:xfrm>
            <a:prstGeom prst="straightConnector1">
              <a:avLst/>
            </a:prstGeom>
            <a:ln>
              <a:solidFill>
                <a:srgbClr val="0025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EB9E0A4-D4D1-B450-9E06-F59505483242}"/>
                </a:ext>
              </a:extLst>
            </p:cNvPr>
            <p:cNvSpPr txBox="1"/>
            <p:nvPr/>
          </p:nvSpPr>
          <p:spPr>
            <a:xfrm>
              <a:off x="1545659" y="6022970"/>
              <a:ext cx="2294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kumimoji="1" lang="ja-JP" altLang="en-US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945CD8-8EEE-75C5-D164-20B14BD463C7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2839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9F7B4-3C7F-4731-2EE8-4349D98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Background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410A7A-527E-11FE-C168-8FBEAA1A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93298F-BBE9-6476-44BF-8380034401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KRAS G12C has become a druggable target in advanced non-Sq, NSCLC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kumimoji="1" lang="en-US" altLang="ja-JP" dirty="0">
                <a:solidFill>
                  <a:srgbClr val="0076A9"/>
                </a:solidFill>
              </a:rPr>
              <a:t>Incidence of KRAS G12C is lower in East-Asian (&lt;5%), compared with Caucasian (around 15%)</a:t>
            </a:r>
          </a:p>
          <a:p>
            <a:pPr marL="548640" lvl="2" indent="0">
              <a:buNone/>
            </a:pPr>
            <a:endParaRPr kumimoji="1" lang="en-US" altLang="ja-JP" dirty="0">
              <a:solidFill>
                <a:srgbClr val="0076A9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Standard treatment for KRAS G12C consists of ICI (+/- platinum-doublet), sotorasib, and cytotoxic chemotherapy monotherapy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kumimoji="1" lang="en-US" altLang="ja-JP" dirty="0">
                <a:solidFill>
                  <a:srgbClr val="0076A9"/>
                </a:solidFill>
              </a:rPr>
              <a:t>Their ORR ranges from 10-50%</a:t>
            </a:r>
          </a:p>
          <a:p>
            <a:pPr marL="548640" lvl="2" indent="0">
              <a:buNone/>
            </a:pPr>
            <a:endParaRPr kumimoji="1" lang="en-US" altLang="ja-JP" dirty="0">
              <a:solidFill>
                <a:srgbClr val="0076A9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Efficacy and safety of </a:t>
            </a:r>
            <a:r>
              <a:rPr kumimoji="1" lang="en-US" altLang="ja-JP" dirty="0" err="1"/>
              <a:t>sotorasib</a:t>
            </a:r>
            <a:r>
              <a:rPr kumimoji="1" lang="en-US" altLang="ja-JP" dirty="0"/>
              <a:t> + carboplatin/pemetrexed (CBDCA/PEM) in KRAS G12C-mutated, advanced non-Sq, NSCLC has not been investigated</a:t>
            </a:r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1EDDC0-1C20-EC2D-155A-B05DDE49070F}"/>
              </a:ext>
            </a:extLst>
          </p:cNvPr>
          <p:cNvSpPr txBox="1"/>
          <p:nvPr/>
        </p:nvSpPr>
        <p:spPr>
          <a:xfrm>
            <a:off x="576649" y="6353415"/>
            <a:ext cx="8869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err="1"/>
              <a:t>Gadgeel</a:t>
            </a:r>
            <a:r>
              <a:rPr kumimoji="1" lang="en-US" altLang="ja-JP" sz="1050" dirty="0"/>
              <a:t> SM, ESMO-IO 2019. Langen AJ, Lancet 2023. Nassar AH, N Engl J Med 2021. Shepherd FA, JCO2000</a:t>
            </a:r>
            <a:endParaRPr kumimoji="1" lang="ja-JP" alt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6DFDF-698C-62F8-E9C7-2087072472A0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4970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8558E-BDA8-5DED-EB24-2CF9E07E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SCARLET: study schema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0C36B48-2E09-A266-827B-5BF6DF75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0B770-D73A-7CA6-CF8A-C862D4DB23F6}"/>
              </a:ext>
            </a:extLst>
          </p:cNvPr>
          <p:cNvSpPr txBox="1"/>
          <p:nvPr/>
        </p:nvSpPr>
        <p:spPr>
          <a:xfrm>
            <a:off x="179519" y="1393897"/>
            <a:ext cx="4437157" cy="23391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8764"/>
              </a:buClr>
            </a:pPr>
            <a:r>
              <a:rPr kumimoji="1" lang="en-US" altLang="ja-JP" sz="2000" b="1" u="sng" dirty="0">
                <a:solidFill>
                  <a:srgbClr val="002557"/>
                </a:solidFill>
                <a:latin typeface="+mj-lt"/>
              </a:rPr>
              <a:t>Key inclusion criteria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2557"/>
                </a:solidFill>
                <a:latin typeface="+mj-lt"/>
              </a:rPr>
              <a:t>Advanced non-Sq, NSCLC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557"/>
                </a:solidFill>
                <a:latin typeface="+mj-lt"/>
              </a:rPr>
              <a:t>With KRAS G12C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2557"/>
                </a:solidFill>
                <a:latin typeface="+mj-lt"/>
              </a:rPr>
              <a:t>Naïve for Cytotoxic chemotherapy and KRAS inhibitor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2557"/>
                </a:solidFill>
                <a:latin typeface="+mj-lt"/>
              </a:rPr>
              <a:t>With measurable lesion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557"/>
                </a:solidFill>
                <a:latin typeface="+mj-lt"/>
              </a:rPr>
              <a:t>ECOG PS 0-1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557"/>
                </a:solidFill>
                <a:latin typeface="+mj-lt"/>
              </a:rPr>
              <a:t>Asymptomatic CNS </a:t>
            </a:r>
            <a:r>
              <a:rPr lang="en-US" altLang="ja-JP" dirty="0" err="1">
                <a:solidFill>
                  <a:srgbClr val="002557"/>
                </a:solidFill>
                <a:latin typeface="+mj-lt"/>
              </a:rPr>
              <a:t>mets</a:t>
            </a:r>
            <a:r>
              <a:rPr lang="en-US" altLang="ja-JP" dirty="0">
                <a:solidFill>
                  <a:srgbClr val="002557"/>
                </a:solidFill>
                <a:latin typeface="+mj-lt"/>
              </a:rPr>
              <a:t> allowed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AAB874-6DB1-549C-B8D9-03B24F171A51}"/>
              </a:ext>
            </a:extLst>
          </p:cNvPr>
          <p:cNvSpPr txBox="1"/>
          <p:nvPr/>
        </p:nvSpPr>
        <p:spPr>
          <a:xfrm>
            <a:off x="179519" y="4101647"/>
            <a:ext cx="108530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2557"/>
                </a:solidFill>
                <a:latin typeface="+mj-lt"/>
              </a:rPr>
              <a:t>Primary endpoint</a:t>
            </a:r>
            <a:r>
              <a:rPr lang="en-US" altLang="ja-JP" sz="2000" dirty="0">
                <a:solidFill>
                  <a:srgbClr val="002557"/>
                </a:solidFill>
                <a:latin typeface="+mj-lt"/>
              </a:rPr>
              <a:t>; ORR by blinded independent central review (BICR)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2557"/>
                </a:solidFill>
                <a:latin typeface="+mj-lt"/>
              </a:rPr>
              <a:t>Secondary endpoints; DCR, PFS, DOR, OS and AEs</a:t>
            </a:r>
          </a:p>
          <a:p>
            <a:pPr marL="342900" indent="-342900">
              <a:buClr>
                <a:srgbClr val="008764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2557"/>
                </a:solidFill>
                <a:latin typeface="+mj-lt"/>
              </a:rPr>
              <a:t>Translational research</a:t>
            </a:r>
            <a:r>
              <a:rPr lang="en-US" altLang="ja-JP" sz="2000" dirty="0">
                <a:solidFill>
                  <a:srgbClr val="002557"/>
                </a:solidFill>
                <a:latin typeface="+mj-lt"/>
              </a:rPr>
              <a:t>; NGS analysis (tissue and plasma [at baseline, 3 </a:t>
            </a:r>
            <a:r>
              <a:rPr lang="en-US" altLang="ja-JP" sz="2000" dirty="0" err="1">
                <a:solidFill>
                  <a:srgbClr val="002557"/>
                </a:solidFill>
                <a:latin typeface="+mj-lt"/>
              </a:rPr>
              <a:t>wks</a:t>
            </a:r>
            <a:r>
              <a:rPr lang="en-US" altLang="ja-JP" sz="2000" dirty="0">
                <a:solidFill>
                  <a:srgbClr val="002557"/>
                </a:solidFill>
                <a:latin typeface="+mj-lt"/>
              </a:rPr>
              <a:t>, and PD])</a:t>
            </a:r>
            <a:endParaRPr kumimoji="1" lang="ja-JP" altLang="en-US" sz="2000" dirty="0">
              <a:solidFill>
                <a:srgbClr val="002557"/>
              </a:solidFill>
              <a:latin typeface="+mj-lt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B9DDDB5-9CAB-CC83-C244-B27D091DB3A3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4616676" y="2495315"/>
            <a:ext cx="328256" cy="6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CE721C-10DB-399F-F282-21282AEC0E6D}"/>
              </a:ext>
            </a:extLst>
          </p:cNvPr>
          <p:cNvSpPr txBox="1"/>
          <p:nvPr/>
        </p:nvSpPr>
        <p:spPr>
          <a:xfrm>
            <a:off x="4944932" y="1895150"/>
            <a:ext cx="4258632" cy="1200329"/>
          </a:xfrm>
          <a:prstGeom prst="rect">
            <a:avLst/>
          </a:prstGeom>
          <a:solidFill>
            <a:srgbClr val="0076A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+mj-lt"/>
              </a:rPr>
              <a:t>Sotorasib</a:t>
            </a:r>
            <a:r>
              <a:rPr kumimoji="1" lang="en-US" altLang="ja-JP" dirty="0">
                <a:solidFill>
                  <a:schemeClr val="bg1"/>
                </a:solidFill>
                <a:latin typeface="+mj-lt"/>
              </a:rPr>
              <a:t> 960mg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  <a:latin typeface="+mj-lt"/>
              </a:rPr>
              <a:t>+ CBDCA (AUC5)/ PEM 500 mg/m </a:t>
            </a:r>
            <a:r>
              <a:rPr lang="en-US" altLang="ja-JP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+mj-lt"/>
              </a:rPr>
              <a:t> [q3W, 4 cycles]</a:t>
            </a:r>
          </a:p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+mj-lt"/>
              </a:rPr>
              <a:t>(n = 30)</a:t>
            </a:r>
            <a:endParaRPr kumimoji="1" lang="ja-JP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A657F-0627-0B0A-FEDB-C56B6A546C39}"/>
              </a:ext>
            </a:extLst>
          </p:cNvPr>
          <p:cNvSpPr txBox="1"/>
          <p:nvPr/>
        </p:nvSpPr>
        <p:spPr>
          <a:xfrm>
            <a:off x="9789856" y="2202926"/>
            <a:ext cx="2148489" cy="646331"/>
          </a:xfrm>
          <a:prstGeom prst="rect">
            <a:avLst/>
          </a:prstGeom>
          <a:solidFill>
            <a:srgbClr val="0076A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chemeClr val="bg1"/>
                </a:solidFill>
                <a:latin typeface="+mj-lt"/>
              </a:rPr>
              <a:t>Sotorasib</a:t>
            </a:r>
            <a:r>
              <a:rPr kumimoji="1" lang="en-US" altLang="ja-JP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j-lt"/>
              </a:rPr>
              <a:t>+ PEM [q3W, until PD]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3298580-2971-5BE8-06E2-F513407DC6B3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203564" y="2495315"/>
            <a:ext cx="586292" cy="30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C79BDBC-C9E6-966C-BF31-FF2248E46C11}"/>
              </a:ext>
            </a:extLst>
          </p:cNvPr>
          <p:cNvSpPr txBox="1"/>
          <p:nvPr/>
        </p:nvSpPr>
        <p:spPr>
          <a:xfrm>
            <a:off x="9203564" y="5605729"/>
            <a:ext cx="2928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Trial identifier: jRCT2051210086</a:t>
            </a:r>
            <a:endParaRPr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B62B0D-041B-199D-E2F3-6114AD24673B}"/>
              </a:ext>
            </a:extLst>
          </p:cNvPr>
          <p:cNvSpPr txBox="1"/>
          <p:nvPr/>
        </p:nvSpPr>
        <p:spPr>
          <a:xfrm>
            <a:off x="5612077" y="1418694"/>
            <a:ext cx="2928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6A9"/>
                </a:solidFill>
                <a:latin typeface="+mj-lt"/>
              </a:rPr>
              <a:t>Induction phase</a:t>
            </a:r>
            <a:endParaRPr lang="ja-JP" altLang="en-US" sz="2000" b="1" dirty="0">
              <a:solidFill>
                <a:srgbClr val="0076A9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DCACC89-A06B-52DC-BC60-348DCF100098}"/>
              </a:ext>
            </a:extLst>
          </p:cNvPr>
          <p:cNvSpPr txBox="1"/>
          <p:nvPr/>
        </p:nvSpPr>
        <p:spPr>
          <a:xfrm>
            <a:off x="9536201" y="1441018"/>
            <a:ext cx="2655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6A9"/>
                </a:solidFill>
                <a:latin typeface="+mj-lt"/>
              </a:rPr>
              <a:t>Maintenance phase</a:t>
            </a:r>
            <a:endParaRPr lang="ja-JP" altLang="en-US" sz="2000" b="1" dirty="0">
              <a:solidFill>
                <a:srgbClr val="0076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2ED1B-BC3A-491D-86A8-CAEFEE198A90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54966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FB612-7D9F-4303-796E-94C37180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Statistical consideration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8D554E-AADA-B43E-2951-037BE97E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06E166-32BB-821B-A461-83A5D64AD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6" y="1790699"/>
            <a:ext cx="10426605" cy="4023360"/>
          </a:xfrm>
        </p:spPr>
        <p:txBody>
          <a:bodyPr/>
          <a:lstStyle/>
          <a:p>
            <a:r>
              <a:rPr kumimoji="1" lang="en-US" altLang="ja-JP" dirty="0"/>
              <a:t>The threshold and the expected ORR were set as 40% and 65%, respectively with α = 0.1 (one-sided), and β = 0.1 (Simon’s two-stage design)</a:t>
            </a:r>
          </a:p>
          <a:p>
            <a:r>
              <a:rPr kumimoji="1" lang="en-US" altLang="ja-JP" dirty="0"/>
              <a:t>Twenty-eight patients were required and taking into account a few dropped or ineligible cases, a total of 30 patients was planned</a:t>
            </a:r>
            <a:endParaRPr kumimoji="1" lang="ja-JP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373FA-8390-7972-0AFB-04C84FF86DF6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59261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06A55-67C4-DCF2-02C6-E7445E7C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b="1" dirty="0">
                <a:latin typeface="+mj-lt"/>
              </a:rPr>
              <a:t>Patients’ flow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8ABBF4-BB2B-C7C1-2F51-7E321D32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46DAC6-B301-5BD9-DF4D-78CCFECC9A13}"/>
              </a:ext>
            </a:extLst>
          </p:cNvPr>
          <p:cNvSpPr txBox="1"/>
          <p:nvPr/>
        </p:nvSpPr>
        <p:spPr>
          <a:xfrm>
            <a:off x="640080" y="1396971"/>
            <a:ext cx="54483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25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2557"/>
                </a:solidFill>
              </a:rPr>
              <a:t>Between Oct 2021 to Jul 2022,</a:t>
            </a:r>
          </a:p>
          <a:p>
            <a:pPr algn="ctr"/>
            <a:r>
              <a:rPr kumimoji="1" lang="en-US" altLang="ja-JP" sz="2000" dirty="0">
                <a:solidFill>
                  <a:srgbClr val="002557"/>
                </a:solidFill>
              </a:rPr>
              <a:t>30 patients were enrolled</a:t>
            </a:r>
            <a:endParaRPr kumimoji="1" lang="ja-JP" altLang="en-US" sz="2000" dirty="0">
              <a:solidFill>
                <a:srgbClr val="002557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43C63C-CE7B-EBD4-E5DD-09595A4CBE44}"/>
              </a:ext>
            </a:extLst>
          </p:cNvPr>
          <p:cNvSpPr txBox="1"/>
          <p:nvPr/>
        </p:nvSpPr>
        <p:spPr>
          <a:xfrm>
            <a:off x="640080" y="5035588"/>
            <a:ext cx="544829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5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2557"/>
                </a:solidFill>
              </a:rPr>
              <a:t>27 were analyzed for efficacy</a:t>
            </a:r>
            <a:endParaRPr kumimoji="1" lang="ja-JP" altLang="en-US" sz="2000" dirty="0">
              <a:solidFill>
                <a:srgbClr val="002557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9F4870-38E2-8B9B-CFB0-830FF8EE3804}"/>
              </a:ext>
            </a:extLst>
          </p:cNvPr>
          <p:cNvSpPr txBox="1"/>
          <p:nvPr/>
        </p:nvSpPr>
        <p:spPr>
          <a:xfrm>
            <a:off x="640080" y="3199179"/>
            <a:ext cx="54483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5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2557"/>
                </a:solidFill>
              </a:rPr>
              <a:t>29 were analyzed for safety</a:t>
            </a:r>
            <a:endParaRPr kumimoji="1" lang="ja-JP" altLang="en-US" sz="2000" dirty="0">
              <a:solidFill>
                <a:srgbClr val="002557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52AD74-6F99-CE6D-8234-6999CC06B52E}"/>
              </a:ext>
            </a:extLst>
          </p:cNvPr>
          <p:cNvSpPr txBox="1"/>
          <p:nvPr/>
        </p:nvSpPr>
        <p:spPr>
          <a:xfrm>
            <a:off x="3931920" y="2613546"/>
            <a:ext cx="722768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2557"/>
                </a:solidFill>
              </a:rPr>
              <a:t>One did not receive protocol treatment due to deterioration</a:t>
            </a:r>
            <a:endParaRPr kumimoji="1" lang="ja-JP" altLang="en-US" dirty="0">
              <a:solidFill>
                <a:srgbClr val="002557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CE1499-81B5-52F4-1D0D-77DA15368D23}"/>
              </a:ext>
            </a:extLst>
          </p:cNvPr>
          <p:cNvSpPr txBox="1"/>
          <p:nvPr/>
        </p:nvSpPr>
        <p:spPr>
          <a:xfrm>
            <a:off x="3931920" y="3855866"/>
            <a:ext cx="7227691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2557"/>
                </a:solidFill>
              </a:rPr>
              <a:t>Two excluded for efficacy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srgbClr val="002557"/>
                </a:solidFill>
              </a:rPr>
              <a:t>One found to not fulfill inclusion criteria after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solidFill>
                  <a:srgbClr val="002557"/>
                </a:solidFill>
              </a:rPr>
              <a:t>One had anaphylactic shock at 1c1d and withdrawn from the study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2F3B790-6EA1-0520-7210-A3F7D3C05132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364230" y="2104857"/>
            <a:ext cx="0" cy="109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78FB801-7A7C-A130-7384-C511FEA594F2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3364230" y="3599289"/>
            <a:ext cx="0" cy="1436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3B84813-7D3E-AEEB-B58C-C2C81207B361}"/>
              </a:ext>
            </a:extLst>
          </p:cNvPr>
          <p:cNvCxnSpPr>
            <a:cxnSpLocks/>
            <a:stCxn id="6" idx="2"/>
            <a:endCxn id="9" idx="1"/>
          </p:cNvCxnSpPr>
          <p:nvPr/>
        </p:nvCxnSpPr>
        <p:spPr>
          <a:xfrm>
            <a:off x="3364230" y="2104857"/>
            <a:ext cx="567690" cy="69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D2FE3D4-8A73-03CF-6765-B90ED015999F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>
            <a:off x="3364230" y="3599289"/>
            <a:ext cx="567690" cy="68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4FCD05-3F59-BC32-9E8B-FAD46E87E643}"/>
              </a:ext>
            </a:extLst>
          </p:cNvPr>
          <p:cNvSpPr txBox="1"/>
          <p:nvPr/>
        </p:nvSpPr>
        <p:spPr>
          <a:xfrm>
            <a:off x="7547516" y="5675602"/>
            <a:ext cx="46262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/>
              <a:t>Median follow-up: 4.1 months (range, 0.6-11.3)</a:t>
            </a:r>
          </a:p>
          <a:p>
            <a:pPr algn="r"/>
            <a:r>
              <a:rPr kumimoji="1" lang="en-US" altLang="ja-JP" sz="1400" dirty="0"/>
              <a:t>Data cut-off; Oct 4,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FF759-C309-3B8B-EFEB-8AF5FA29EF19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197552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kumimoji="1" lang="en-US" altLang="ja-JP" sz="3200" dirty="0"/>
              <a:t>Baseline characteristics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7F214F3-BA37-C24D-3E74-3BA31CB72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04535"/>
              </p:ext>
            </p:extLst>
          </p:nvPr>
        </p:nvGraphicFramePr>
        <p:xfrm>
          <a:off x="2697480" y="1090893"/>
          <a:ext cx="6797040" cy="4852543"/>
        </p:xfrm>
        <a:graphic>
          <a:graphicData uri="http://schemas.openxmlformats.org/drawingml/2006/table">
            <a:tbl>
              <a:tblPr firstRow="1" bandRow="1"/>
              <a:tblGrid>
                <a:gridCol w="757840">
                  <a:extLst>
                    <a:ext uri="{9D8B030D-6E8A-4147-A177-3AD203B41FA5}">
                      <a16:colId xmlns:a16="http://schemas.microsoft.com/office/drawing/2014/main" val="4054424807"/>
                    </a:ext>
                  </a:extLst>
                </a:gridCol>
                <a:gridCol w="4174924">
                  <a:extLst>
                    <a:ext uri="{9D8B030D-6E8A-4147-A177-3AD203B41FA5}">
                      <a16:colId xmlns:a16="http://schemas.microsoft.com/office/drawing/2014/main" val="1320085056"/>
                    </a:ext>
                  </a:extLst>
                </a:gridCol>
                <a:gridCol w="1864276">
                  <a:extLst>
                    <a:ext uri="{9D8B030D-6E8A-4147-A177-3AD203B41FA5}">
                      <a16:colId xmlns:a16="http://schemas.microsoft.com/office/drawing/2014/main" val="3497052566"/>
                    </a:ext>
                  </a:extLst>
                </a:gridCol>
              </a:tblGrid>
              <a:tr h="2403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= 30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42792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08166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(range)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70 (49-79)</a:t>
                      </a: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06888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Sex-no. (%)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77524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 / Female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/ 5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55380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Smoking status-no. (%)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79238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Never / (ex-) smoker 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/ 29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610838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ECOG performance status-no. (%)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52601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/ 1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/ 17</a:t>
                      </a: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868477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Histology</a:t>
                      </a: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91223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Adenocarcinoma / others</a:t>
                      </a: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/ 3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491243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PD-L1</a:t>
                      </a:r>
                      <a:r>
                        <a:rPr lang="ja-JP" alt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expression</a:t>
                      </a:r>
                      <a:r>
                        <a:rPr lang="ja-JP" alt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(22C3)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092531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ja-JP" alt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altLang="ja-JP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/ Low (1-49%) / Negative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/ 10 / 5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55907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Clinical stage-no. (%)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271470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IVA / IVB / Recurrence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/ 16 / 5</a:t>
                      </a: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0249756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CNS metastasis</a:t>
                      </a: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orbel" panose="020B0503020204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74152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Yes / No</a:t>
                      </a: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 / 23</a:t>
                      </a: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40562"/>
                  </a:ext>
                </a:extLst>
              </a:tr>
              <a:tr h="2403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Prior history of ICI</a:t>
                      </a: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557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18885"/>
                  </a:ext>
                </a:extLst>
              </a:tr>
              <a:tr h="24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0276" marR="30276" marT="0" marB="0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Yes / No</a:t>
                      </a:r>
                    </a:p>
                  </a:txBody>
                  <a:tcPr marL="30276" marR="30276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55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2* / 28</a:t>
                      </a:r>
                    </a:p>
                  </a:txBody>
                  <a:tcPr marL="30276" marR="30276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09682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F5606C-2F2C-014A-3F22-6A5B9B1074BF}"/>
              </a:ext>
            </a:extLst>
          </p:cNvPr>
          <p:cNvSpPr txBox="1"/>
          <p:nvPr/>
        </p:nvSpPr>
        <p:spPr>
          <a:xfrm>
            <a:off x="9566787" y="5216363"/>
            <a:ext cx="23912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/>
              <a:t>*Both received ICI (Durva) as a consolidative treatment after CRT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57562-4E14-0766-02EB-6B0321BA0D37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150675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E8A46-8345-C115-B347-02CB60B2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92443"/>
          </a:xfrm>
        </p:spPr>
        <p:txBody>
          <a:bodyPr/>
          <a:lstStyle/>
          <a:p>
            <a:r>
              <a:rPr lang="en-US" altLang="ja-JP" sz="3200" b="1" dirty="0">
                <a:latin typeface="+mj-lt"/>
              </a:rPr>
              <a:t>Primary endpoint: ORR by BICR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CF72B2-CF20-D5B6-179C-E7D17294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0D9B4F6C-9889-D128-150F-91C4DA7C6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33492"/>
              </p:ext>
            </p:extLst>
          </p:nvPr>
        </p:nvGraphicFramePr>
        <p:xfrm>
          <a:off x="2050043" y="1646472"/>
          <a:ext cx="7388225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5160745" imgH="3261667" progId="Prism9.Document">
                  <p:embed/>
                </p:oleObj>
              </mc:Choice>
              <mc:Fallback>
                <p:oleObj name="Prism 9" r:id="rId3" imgW="5160745" imgH="3261667" progId="Prism9.Document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0D9B4F6C-9889-D128-150F-91C4DA7C6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0043" y="1646472"/>
                        <a:ext cx="7388225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6BF8DA-61BC-9D2C-166E-A9A1DAD85B31}"/>
              </a:ext>
            </a:extLst>
          </p:cNvPr>
          <p:cNvSpPr txBox="1"/>
          <p:nvPr/>
        </p:nvSpPr>
        <p:spPr>
          <a:xfrm>
            <a:off x="2050043" y="1324139"/>
            <a:ext cx="7388225" cy="40011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+mj-lt"/>
              </a:rPr>
              <a:t>ORR 88.9% (80%CI 76.9-95.8%, 95%CI 70.8-97.6%)</a:t>
            </a:r>
            <a:endParaRPr lang="ja-JP" alt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5CBA58F-47E0-6ACE-080A-E0508BAB5234}"/>
              </a:ext>
            </a:extLst>
          </p:cNvPr>
          <p:cNvGrpSpPr/>
          <p:nvPr/>
        </p:nvGrpSpPr>
        <p:grpSpPr>
          <a:xfrm>
            <a:off x="9166760" y="2390789"/>
            <a:ext cx="2127557" cy="1130893"/>
            <a:chOff x="9166760" y="3147179"/>
            <a:chExt cx="2127557" cy="113089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98B4AA1-78DF-3BBA-0ACE-BB87712D9CD4}"/>
                </a:ext>
              </a:extLst>
            </p:cNvPr>
            <p:cNvSpPr/>
            <p:nvPr/>
          </p:nvSpPr>
          <p:spPr>
            <a:xfrm>
              <a:off x="9166760" y="3147179"/>
              <a:ext cx="1927960" cy="1130893"/>
            </a:xfrm>
            <a:prstGeom prst="rect">
              <a:avLst/>
            </a:prstGeom>
            <a:noFill/>
            <a:ln w="19050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+mj-lt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453BDDD-8693-63B5-3536-03E82403802C}"/>
                </a:ext>
              </a:extLst>
            </p:cNvPr>
            <p:cNvSpPr/>
            <p:nvPr/>
          </p:nvSpPr>
          <p:spPr>
            <a:xfrm>
              <a:off x="9292798" y="3918223"/>
              <a:ext cx="314236" cy="1647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+mj-lt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8FD50ED-EB64-1159-4132-3A5E4B40C641}"/>
                </a:ext>
              </a:extLst>
            </p:cNvPr>
            <p:cNvSpPr txBox="1"/>
            <p:nvPr/>
          </p:nvSpPr>
          <p:spPr>
            <a:xfrm>
              <a:off x="9551678" y="3799966"/>
              <a:ext cx="174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2557"/>
                  </a:solidFill>
                  <a:latin typeface="+mj-lt"/>
                </a:rPr>
                <a:t>PD (N = 2)</a:t>
              </a:r>
              <a:endParaRPr kumimoji="1" lang="ja-JP" altLang="en-US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0F17811-C8CD-36D3-98B6-B7848BD7DFF7}"/>
                </a:ext>
              </a:extLst>
            </p:cNvPr>
            <p:cNvSpPr/>
            <p:nvPr/>
          </p:nvSpPr>
          <p:spPr>
            <a:xfrm>
              <a:off x="9292798" y="3604960"/>
              <a:ext cx="314236" cy="16476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+mj-lt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D82E35D-7D9E-B247-8B82-FA0F7879EE16}"/>
                </a:ext>
              </a:extLst>
            </p:cNvPr>
            <p:cNvSpPr/>
            <p:nvPr/>
          </p:nvSpPr>
          <p:spPr>
            <a:xfrm>
              <a:off x="9292798" y="3291694"/>
              <a:ext cx="314236" cy="1647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+mj-lt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1FC9178-529B-033C-A9CE-9C158FDA5DC5}"/>
                </a:ext>
              </a:extLst>
            </p:cNvPr>
            <p:cNvSpPr txBox="1"/>
            <p:nvPr/>
          </p:nvSpPr>
          <p:spPr>
            <a:xfrm>
              <a:off x="9551678" y="3493660"/>
              <a:ext cx="1742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2557"/>
                  </a:solidFill>
                  <a:latin typeface="+mj-lt"/>
                </a:rPr>
                <a:t>SD (N = 1)</a:t>
              </a:r>
              <a:endParaRPr kumimoji="1" lang="ja-JP" altLang="en-US" dirty="0">
                <a:solidFill>
                  <a:srgbClr val="002557"/>
                </a:solidFill>
                <a:latin typeface="+mj-lt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8F273FE-CD74-701D-AA52-B444B84EBE66}"/>
                </a:ext>
              </a:extLst>
            </p:cNvPr>
            <p:cNvSpPr txBox="1"/>
            <p:nvPr/>
          </p:nvSpPr>
          <p:spPr>
            <a:xfrm>
              <a:off x="9551680" y="3187355"/>
              <a:ext cx="1626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2557"/>
                  </a:solidFill>
                  <a:latin typeface="+mj-lt"/>
                </a:rPr>
                <a:t>PR (N = 24)</a:t>
              </a:r>
              <a:endParaRPr kumimoji="1" lang="ja-JP" altLang="en-US" dirty="0">
                <a:solidFill>
                  <a:srgbClr val="002557"/>
                </a:solidFill>
                <a:latin typeface="+mj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FF8EA1-44A4-FC1E-85A6-961B93A87CBE}"/>
              </a:ext>
            </a:extLst>
          </p:cNvPr>
          <p:cNvSpPr txBox="1"/>
          <p:nvPr/>
        </p:nvSpPr>
        <p:spPr>
          <a:xfrm>
            <a:off x="2145179" y="6549257"/>
            <a:ext cx="7901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+mn-lt"/>
              </a:rPr>
              <a:t>Sakata S, et al. Oral presented at: American Society of Clinical Oncology; June 2–6, 2023; Chicago, IL. Abstract #9006</a:t>
            </a:r>
          </a:p>
        </p:txBody>
      </p:sp>
    </p:spTree>
    <p:extLst>
      <p:ext uri="{BB962C8B-B14F-4D97-AF65-F5344CB8AC3E}">
        <p14:creationId xmlns:p14="http://schemas.microsoft.com/office/powerpoint/2010/main" val="35292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gen corporate them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corporate theme" id="{92B03BA4-FE29-4E0E-B831-1513157C37B8}" vid="{4323C64B-4927-4B83-808F-3595AB01C332}"/>
    </a:ext>
  </a:extLst>
</a:theme>
</file>

<file path=ppt/theme/theme3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c3013fe-70f9-4ff4-8610-8d1cdb634c0d" xsi:nil="true"/>
    <lcf76f155ced4ddcb4097134ff3c332f xmlns="7c3013fe-70f9-4ff4-8610-8d1cdb634c0d">
      <Terms xmlns="http://schemas.microsoft.com/office/infopath/2007/PartnerControls"/>
    </lcf76f155ced4ddcb4097134ff3c332f>
    <TaxCatchAll xmlns="c358cfc3-f71e-41a5-9d77-25d9b3a308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7" ma:contentTypeDescription="Create a new document." ma:contentTypeScope="" ma:versionID="2cf1fca30cd2fc4ede71b58453102689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f393da5926cfcb9dc1bf2d2e287fd42e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a143fba-eea5-49d5-8e80-f25e2672b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5049b4e-1b18-4dcb-b147-1bf908c87910}" ma:internalName="TaxCatchAll" ma:showField="CatchAllData" ma:web="c358cfc3-f71e-41a5-9d77-25d9b3a308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B2D07-36F3-4537-B512-758DC79CA166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c358cfc3-f71e-41a5-9d77-25d9b3a30863"/>
    <ds:schemaRef ds:uri="7c3013fe-70f9-4ff4-8610-8d1cdb634c0d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116CD1-C295-416B-8C5D-E1AD9838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D5025-C1A5-4F88-8C93-7590F25B3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2414</Words>
  <Application>Microsoft Office PowerPoint</Application>
  <PresentationFormat>Widescreen</PresentationFormat>
  <Paragraphs>718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System Font Regular</vt:lpstr>
      <vt:lpstr>Wingdings</vt:lpstr>
      <vt:lpstr>1_Office Theme</vt:lpstr>
      <vt:lpstr>Amgen corporate theme</vt:lpstr>
      <vt:lpstr>Neulasta Theme1.2</vt:lpstr>
      <vt:lpstr>Prism 9</vt:lpstr>
      <vt:lpstr>Prism 8</vt:lpstr>
      <vt:lpstr>The primary endpoint analysis of SCARLET study: A single-arm, phase II study of sotorasib plus carboplatin-pemetrexed in advanced non-squamous, non-small cell lung cancer patients with KRAS G12C mutation: WJOG14821L</vt:lpstr>
      <vt:lpstr>PowerPoint Presentation</vt:lpstr>
      <vt:lpstr>Background</vt:lpstr>
      <vt:lpstr>Background</vt:lpstr>
      <vt:lpstr>SCARLET: study schema</vt:lpstr>
      <vt:lpstr>Statistical consideration</vt:lpstr>
      <vt:lpstr>Patients’ flow</vt:lpstr>
      <vt:lpstr>Baseline characteristics</vt:lpstr>
      <vt:lpstr>Primary endpoint: ORR by BICR</vt:lpstr>
      <vt:lpstr>Spider plot / Swimmer’s plot</vt:lpstr>
      <vt:lpstr>Progression-free survival (preliminary) by BICR / investigator’s assessment</vt:lpstr>
      <vt:lpstr>Efficacy by PD-L1 expression level</vt:lpstr>
      <vt:lpstr>Overall survival</vt:lpstr>
      <vt:lpstr>Treatment-related AEs (≥ 15% or any severe cases)</vt:lpstr>
      <vt:lpstr>Tolerability</vt:lpstr>
      <vt:lpstr>TR analysis (plasma NGS)</vt:lpstr>
      <vt:lpstr>Conclusion</vt:lpstr>
      <vt:lpstr>Acknowledgement</vt:lpstr>
      <vt:lpstr>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Hoffmann, Mareike</cp:lastModifiedBy>
  <cp:revision>258</cp:revision>
  <dcterms:created xsi:type="dcterms:W3CDTF">2020-09-03T18:56:05Z</dcterms:created>
  <dcterms:modified xsi:type="dcterms:W3CDTF">2023-06-15T15:19:33Z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  <property fmtid="{D5CDD505-2E9C-101B-9397-08002B2CF9AE}" pid="3" name="MediaServiceImageTags">
    <vt:lpwstr/>
  </property>
  <property fmtid="{D5CDD505-2E9C-101B-9397-08002B2CF9AE}" pid="4" name="MSIP_Label_f31142f3-8099-46d1-8755-df3fda1ce27f_Enabled">
    <vt:lpwstr>true</vt:lpwstr>
  </property>
  <property fmtid="{D5CDD505-2E9C-101B-9397-08002B2CF9AE}" pid="5" name="MSIP_Label_f31142f3-8099-46d1-8755-df3fda1ce27f_SetDate">
    <vt:lpwstr>2023-06-06T16:12:04Z</vt:lpwstr>
  </property>
  <property fmtid="{D5CDD505-2E9C-101B-9397-08002B2CF9AE}" pid="6" name="MSIP_Label_f31142f3-8099-46d1-8755-df3fda1ce27f_Method">
    <vt:lpwstr>Privileged</vt:lpwstr>
  </property>
  <property fmtid="{D5CDD505-2E9C-101B-9397-08002B2CF9AE}" pid="7" name="MSIP_Label_f31142f3-8099-46d1-8755-df3fda1ce27f_Name">
    <vt:lpwstr>Public_</vt:lpwstr>
  </property>
  <property fmtid="{D5CDD505-2E9C-101B-9397-08002B2CF9AE}" pid="8" name="MSIP_Label_f31142f3-8099-46d1-8755-df3fda1ce27f_SiteId">
    <vt:lpwstr>4b4266a6-1368-41af-ad5a-59eb634f7ad8</vt:lpwstr>
  </property>
  <property fmtid="{D5CDD505-2E9C-101B-9397-08002B2CF9AE}" pid="9" name="MSIP_Label_f31142f3-8099-46d1-8755-df3fda1ce27f_ActionId">
    <vt:lpwstr>2199f194-b2da-4329-b7fb-1ab8d225c151</vt:lpwstr>
  </property>
  <property fmtid="{D5CDD505-2E9C-101B-9397-08002B2CF9AE}" pid="10" name="MSIP_Label_f31142f3-8099-46d1-8755-df3fda1ce27f_ContentBits">
    <vt:lpwstr>0</vt:lpwstr>
  </property>
</Properties>
</file>